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0" r:id="rId3"/>
    <p:sldId id="257" r:id="rId4"/>
    <p:sldId id="265" r:id="rId5"/>
    <p:sldId id="258" r:id="rId6"/>
    <p:sldId id="264" r:id="rId7"/>
    <p:sldId id="260" r:id="rId8"/>
    <p:sldId id="262" r:id="rId9"/>
    <p:sldId id="263" r:id="rId10"/>
    <p:sldId id="271" r:id="rId11"/>
    <p:sldId id="266" r:id="rId12"/>
    <p:sldId id="267" r:id="rId13"/>
    <p:sldId id="268" r:id="rId14"/>
    <p:sldId id="269" r:id="rId15"/>
    <p:sldId id="261" r:id="rId16"/>
    <p:sldId id="273" r:id="rId17"/>
    <p:sldId id="274" r:id="rId18"/>
    <p:sldId id="272" r:id="rId19"/>
    <p:sldId id="25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7" d="100"/>
          <a:sy n="87" d="100"/>
        </p:scale>
        <p:origin x="-1253"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F13A10C9-9D10-497A-B3ED-0D51DAE72911}" type="datetimeFigureOut">
              <a:rPr lang="en-US" smtClean="0"/>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1236C4-DEF1-4DB6-879C-810D213796D7}"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3A10C9-9D10-497A-B3ED-0D51DAE72911}" type="datetimeFigureOut">
              <a:rPr lang="en-US" smtClean="0"/>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1236C4-DEF1-4DB6-879C-810D213796D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3A10C9-9D10-497A-B3ED-0D51DAE72911}" type="datetimeFigureOut">
              <a:rPr lang="en-US" smtClean="0"/>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1236C4-DEF1-4DB6-879C-810D213796D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3A10C9-9D10-497A-B3ED-0D51DAE72911}" type="datetimeFigureOut">
              <a:rPr lang="en-US" smtClean="0"/>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1236C4-DEF1-4DB6-879C-810D213796D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F13A10C9-9D10-497A-B3ED-0D51DAE72911}" type="datetimeFigureOut">
              <a:rPr lang="en-US" smtClean="0"/>
              <a:t>9/14/2015</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4C1236C4-DEF1-4DB6-879C-810D213796D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3A10C9-9D10-497A-B3ED-0D51DAE72911}" type="datetimeFigureOut">
              <a:rPr lang="en-US" smtClean="0"/>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1236C4-DEF1-4DB6-879C-810D213796D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3A10C9-9D10-497A-B3ED-0D51DAE72911}" type="datetimeFigureOut">
              <a:rPr lang="en-US" smtClean="0"/>
              <a:t>9/14/2015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1236C4-DEF1-4DB6-879C-810D213796D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3A10C9-9D10-497A-B3ED-0D51DAE72911}" type="datetimeFigureOut">
              <a:rPr lang="en-US" smtClean="0"/>
              <a:t>9/14/2015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1236C4-DEF1-4DB6-879C-810D213796D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3A10C9-9D10-497A-B3ED-0D51DAE72911}" type="datetimeFigureOut">
              <a:rPr lang="en-US" smtClean="0"/>
              <a:t>9/14/2015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1236C4-DEF1-4DB6-879C-810D213796D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3A10C9-9D10-497A-B3ED-0D51DAE72911}" type="datetimeFigureOut">
              <a:rPr lang="en-US" smtClean="0"/>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1236C4-DEF1-4DB6-879C-810D213796D7}"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F13A10C9-9D10-497A-B3ED-0D51DAE72911}" type="datetimeFigureOut">
              <a:rPr lang="en-US" smtClean="0"/>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1236C4-DEF1-4DB6-879C-810D213796D7}"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F13A10C9-9D10-497A-B3ED-0D51DAE72911}" type="datetimeFigureOut">
              <a:rPr lang="en-US" smtClean="0"/>
              <a:t>9/14/2015</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4C1236C4-DEF1-4DB6-879C-810D213796D7}"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hare.ou.edu/sites/Tulsa-Psychiatry/pjc/default.asp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1"/>
            <a:ext cx="7772400" cy="2457450"/>
          </a:xfrm>
        </p:spPr>
        <p:txBody>
          <a:bodyPr>
            <a:normAutofit/>
          </a:bodyPr>
          <a:lstStyle/>
          <a:p>
            <a:r>
              <a:rPr lang="en-US" dirty="0" smtClean="0"/>
              <a:t>Journal Club 2.0:</a:t>
            </a:r>
            <a:br>
              <a:rPr lang="en-US" dirty="0" smtClean="0"/>
            </a:br>
            <a:r>
              <a:rPr lang="en-US" dirty="0" smtClean="0"/>
              <a:t>Using Team-Based Learning and Online Collaboration</a:t>
            </a:r>
            <a:br>
              <a:rPr lang="en-US" dirty="0" smtClean="0"/>
            </a:br>
            <a:r>
              <a:rPr lang="en-US" dirty="0" smtClean="0"/>
              <a:t>to Engage Learners</a:t>
            </a:r>
            <a:endParaRPr lang="en-US" dirty="0"/>
          </a:p>
        </p:txBody>
      </p:sp>
      <p:sp>
        <p:nvSpPr>
          <p:cNvPr id="3" name="Subtitle 2"/>
          <p:cNvSpPr>
            <a:spLocks noGrp="1"/>
          </p:cNvSpPr>
          <p:nvPr>
            <p:ph type="subTitle" idx="1"/>
          </p:nvPr>
        </p:nvSpPr>
        <p:spPr>
          <a:xfrm>
            <a:off x="228600" y="3810000"/>
            <a:ext cx="4419600" cy="1066800"/>
          </a:xfrm>
        </p:spPr>
        <p:txBody>
          <a:bodyPr/>
          <a:lstStyle/>
          <a:p>
            <a:r>
              <a:rPr lang="en-US" dirty="0" smtClean="0"/>
              <a:t>Bryan Touchet, M.D.</a:t>
            </a:r>
          </a:p>
          <a:p>
            <a:r>
              <a:rPr lang="en-US" dirty="0" smtClean="0"/>
              <a:t>Ashley Walker, M.D.</a:t>
            </a:r>
            <a:endParaRPr lang="en-US" dirty="0"/>
          </a:p>
        </p:txBody>
      </p:sp>
    </p:spTree>
    <p:extLst>
      <p:ext uri="{BB962C8B-B14F-4D97-AF65-F5344CB8AC3E}">
        <p14:creationId xmlns:p14="http://schemas.microsoft.com/office/powerpoint/2010/main" val="1267875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667000"/>
            <a:ext cx="8229600" cy="1143000"/>
          </a:xfrm>
        </p:spPr>
        <p:txBody>
          <a:bodyPr/>
          <a:lstStyle/>
          <a:p>
            <a:r>
              <a:rPr lang="en-US" dirty="0" smtClean="0"/>
              <a:t>Team Formation</a:t>
            </a:r>
            <a:endParaRPr lang="en-US" dirty="0"/>
          </a:p>
        </p:txBody>
      </p:sp>
    </p:spTree>
    <p:extLst>
      <p:ext uri="{BB962C8B-B14F-4D97-AF65-F5344CB8AC3E}">
        <p14:creationId xmlns:p14="http://schemas.microsoft.com/office/powerpoint/2010/main" val="1511521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2</a:t>
            </a:r>
            <a:endParaRPr lang="en-US" dirty="0"/>
          </a:p>
        </p:txBody>
      </p:sp>
      <p:sp>
        <p:nvSpPr>
          <p:cNvPr id="3" name="Content Placeholder 2"/>
          <p:cNvSpPr>
            <a:spLocks noGrp="1"/>
          </p:cNvSpPr>
          <p:nvPr>
            <p:ph idx="1"/>
          </p:nvPr>
        </p:nvSpPr>
        <p:spPr/>
        <p:txBody>
          <a:bodyPr/>
          <a:lstStyle/>
          <a:p>
            <a:r>
              <a:rPr lang="en-US" dirty="0" err="1" smtClean="0"/>
              <a:t>iRAT</a:t>
            </a:r>
            <a:endParaRPr lang="en-US" dirty="0" smtClean="0"/>
          </a:p>
          <a:p>
            <a:r>
              <a:rPr lang="en-US" dirty="0" smtClean="0"/>
              <a:t>Once all individuals complete </a:t>
            </a:r>
            <a:r>
              <a:rPr lang="en-US" dirty="0" err="1" smtClean="0"/>
              <a:t>iRAT</a:t>
            </a:r>
            <a:r>
              <a:rPr lang="en-US" dirty="0" smtClean="0"/>
              <a:t>, then take the </a:t>
            </a:r>
            <a:r>
              <a:rPr lang="en-US" dirty="0" err="1" smtClean="0"/>
              <a:t>gRAT</a:t>
            </a:r>
            <a:r>
              <a:rPr lang="en-US" dirty="0" smtClean="0"/>
              <a:t> together.</a:t>
            </a:r>
            <a:endParaRPr lang="en-US" dirty="0"/>
          </a:p>
        </p:txBody>
      </p:sp>
    </p:spTree>
    <p:extLst>
      <p:ext uri="{BB962C8B-B14F-4D97-AF65-F5344CB8AC3E}">
        <p14:creationId xmlns:p14="http://schemas.microsoft.com/office/powerpoint/2010/main" val="711846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2 (continued)</a:t>
            </a:r>
            <a:endParaRPr lang="en-US" dirty="0"/>
          </a:p>
        </p:txBody>
      </p:sp>
      <p:sp>
        <p:nvSpPr>
          <p:cNvPr id="3" name="Content Placeholder 2"/>
          <p:cNvSpPr>
            <a:spLocks noGrp="1"/>
          </p:cNvSpPr>
          <p:nvPr>
            <p:ph idx="1"/>
          </p:nvPr>
        </p:nvSpPr>
        <p:spPr/>
        <p:txBody>
          <a:bodyPr/>
          <a:lstStyle/>
          <a:p>
            <a:r>
              <a:rPr lang="en-US" dirty="0" smtClean="0"/>
              <a:t>Discussion of answers</a:t>
            </a:r>
          </a:p>
          <a:p>
            <a:r>
              <a:rPr lang="en-US" dirty="0" smtClean="0"/>
              <a:t>Appeals</a:t>
            </a:r>
            <a:endParaRPr lang="en-US" dirty="0"/>
          </a:p>
        </p:txBody>
      </p:sp>
    </p:spTree>
    <p:extLst>
      <p:ext uri="{BB962C8B-B14F-4D97-AF65-F5344CB8AC3E}">
        <p14:creationId xmlns:p14="http://schemas.microsoft.com/office/powerpoint/2010/main" val="2942378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3</a:t>
            </a:r>
            <a:endParaRPr lang="en-US" dirty="0"/>
          </a:p>
        </p:txBody>
      </p:sp>
      <p:sp>
        <p:nvSpPr>
          <p:cNvPr id="3" name="Content Placeholder 2"/>
          <p:cNvSpPr>
            <a:spLocks noGrp="1"/>
          </p:cNvSpPr>
          <p:nvPr>
            <p:ph idx="1"/>
          </p:nvPr>
        </p:nvSpPr>
        <p:spPr/>
        <p:txBody>
          <a:bodyPr/>
          <a:lstStyle/>
          <a:p>
            <a:r>
              <a:rPr lang="en-US" dirty="0" smtClean="0"/>
              <a:t>In-class activity</a:t>
            </a:r>
          </a:p>
          <a:p>
            <a:r>
              <a:rPr lang="en-US" dirty="0" smtClean="0"/>
              <a:t>Discussion</a:t>
            </a:r>
            <a:endParaRPr lang="en-US" dirty="0"/>
          </a:p>
        </p:txBody>
      </p:sp>
    </p:spTree>
    <p:extLst>
      <p:ext uri="{BB962C8B-B14F-4D97-AF65-F5344CB8AC3E}">
        <p14:creationId xmlns:p14="http://schemas.microsoft.com/office/powerpoint/2010/main" val="1429834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and Solutions</a:t>
            </a:r>
            <a:endParaRPr lang="en-US" dirty="0"/>
          </a:p>
        </p:txBody>
      </p:sp>
      <p:sp>
        <p:nvSpPr>
          <p:cNvPr id="4" name="Content Placeholder 3"/>
          <p:cNvSpPr>
            <a:spLocks noGrp="1"/>
          </p:cNvSpPr>
          <p:nvPr>
            <p:ph sz="half" idx="1"/>
          </p:nvPr>
        </p:nvSpPr>
        <p:spPr>
          <a:xfrm>
            <a:off x="457200" y="1600200"/>
            <a:ext cx="8153400" cy="4525963"/>
          </a:xfrm>
        </p:spPr>
        <p:txBody>
          <a:bodyPr>
            <a:normAutofit/>
          </a:bodyPr>
          <a:lstStyle/>
          <a:p>
            <a:r>
              <a:rPr lang="en-US" dirty="0" smtClean="0">
                <a:solidFill>
                  <a:schemeClr val="tx1"/>
                </a:solidFill>
              </a:rPr>
              <a:t>Preparation</a:t>
            </a:r>
            <a:r>
              <a:rPr lang="en-US" dirty="0" smtClean="0"/>
              <a:t> – dedicated facilitator</a:t>
            </a:r>
          </a:p>
          <a:p>
            <a:r>
              <a:rPr lang="en-US" dirty="0" smtClean="0">
                <a:solidFill>
                  <a:schemeClr val="tx1"/>
                </a:solidFill>
              </a:rPr>
              <a:t>Participation</a:t>
            </a:r>
            <a:r>
              <a:rPr lang="en-US" dirty="0" smtClean="0"/>
              <a:t> – prizes as incentive, group competition</a:t>
            </a:r>
          </a:p>
          <a:p>
            <a:r>
              <a:rPr lang="en-US" dirty="0" smtClean="0">
                <a:solidFill>
                  <a:schemeClr val="tx1"/>
                </a:solidFill>
              </a:rPr>
              <a:t>Attendance</a:t>
            </a:r>
            <a:r>
              <a:rPr lang="en-US" dirty="0" smtClean="0"/>
              <a:t> – prizes, food, Outlook meeting requests</a:t>
            </a:r>
            <a:endParaRPr lang="en-US" dirty="0"/>
          </a:p>
          <a:p>
            <a:r>
              <a:rPr lang="en-US" dirty="0" smtClean="0">
                <a:solidFill>
                  <a:schemeClr val="tx1"/>
                </a:solidFill>
              </a:rPr>
              <a:t>Difficulty level </a:t>
            </a:r>
            <a:r>
              <a:rPr lang="en-US" dirty="0" smtClean="0"/>
              <a:t>– easier/fewer questions and more time for discussion</a:t>
            </a:r>
            <a:endParaRPr lang="en-US" dirty="0"/>
          </a:p>
        </p:txBody>
      </p:sp>
    </p:spTree>
    <p:extLst>
      <p:ext uri="{BB962C8B-B14F-4D97-AF65-F5344CB8AC3E}">
        <p14:creationId xmlns:p14="http://schemas.microsoft.com/office/powerpoint/2010/main" val="816857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a:t>
            </a:r>
            <a:endParaRPr lang="en-US" dirty="0"/>
          </a:p>
        </p:txBody>
      </p:sp>
      <p:sp>
        <p:nvSpPr>
          <p:cNvPr id="3" name="Content Placeholder 2"/>
          <p:cNvSpPr>
            <a:spLocks noGrp="1"/>
          </p:cNvSpPr>
          <p:nvPr>
            <p:ph idx="1"/>
          </p:nvPr>
        </p:nvSpPr>
        <p:spPr/>
        <p:txBody>
          <a:bodyPr>
            <a:normAutofit/>
          </a:bodyPr>
          <a:lstStyle/>
          <a:p>
            <a:pPr lvl="0"/>
            <a:r>
              <a:rPr lang="en-US" dirty="0"/>
              <a:t>Team cohesion drives in-between class preparation, in-class participation and team competition to create motivation for learning. </a:t>
            </a:r>
          </a:p>
          <a:p>
            <a:pPr marL="0" indent="0">
              <a:buNone/>
            </a:pPr>
            <a:r>
              <a:rPr lang="en-US" dirty="0"/>
              <a:t> </a:t>
            </a:r>
          </a:p>
          <a:p>
            <a:pPr lvl="0"/>
            <a:r>
              <a:rPr lang="en-US" dirty="0"/>
              <a:t>Online resource allows for easy access in a central location for all learning materials without the need to replace lost materials. Also allows for display and convenient distribution to all teams of any exemplary learning materials created by participants.</a:t>
            </a:r>
          </a:p>
          <a:p>
            <a:pPr marL="0" indent="0">
              <a:buNone/>
            </a:pPr>
            <a:endParaRPr lang="en-US" dirty="0"/>
          </a:p>
          <a:p>
            <a:endParaRPr lang="en-US" dirty="0"/>
          </a:p>
        </p:txBody>
      </p:sp>
    </p:spTree>
    <p:extLst>
      <p:ext uri="{BB962C8B-B14F-4D97-AF65-F5344CB8AC3E}">
        <p14:creationId xmlns:p14="http://schemas.microsoft.com/office/powerpoint/2010/main" val="2771947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a:t>
            </a:r>
            <a:endParaRPr lang="en-US" dirty="0"/>
          </a:p>
        </p:txBody>
      </p:sp>
      <p:sp>
        <p:nvSpPr>
          <p:cNvPr id="3" name="Content Placeholder 2"/>
          <p:cNvSpPr>
            <a:spLocks noGrp="1"/>
          </p:cNvSpPr>
          <p:nvPr>
            <p:ph idx="1"/>
          </p:nvPr>
        </p:nvSpPr>
        <p:spPr/>
        <p:txBody>
          <a:bodyPr/>
          <a:lstStyle/>
          <a:p>
            <a:pPr lvl="0"/>
            <a:r>
              <a:rPr lang="en-US" dirty="0"/>
              <a:t>Online resource facilitates online collaboration as teams analyze articles outside of class. </a:t>
            </a:r>
            <a:r>
              <a:rPr lang="en-US" dirty="0" smtClean="0"/>
              <a:t> Creates </a:t>
            </a:r>
            <a:r>
              <a:rPr lang="en-US" dirty="0"/>
              <a:t>a sense of continuity in-between classes for the learning experience.   </a:t>
            </a:r>
          </a:p>
          <a:p>
            <a:pPr marL="0" indent="0">
              <a:buNone/>
            </a:pPr>
            <a:r>
              <a:rPr lang="en-US" dirty="0"/>
              <a:t> </a:t>
            </a:r>
          </a:p>
          <a:p>
            <a:pPr lvl="0"/>
            <a:r>
              <a:rPr lang="en-US" dirty="0"/>
              <a:t>Online resource creates a virtual focus for the learning experience where teams can monitor team progress (team score board) and may communicate with each other or the course director at anytime. </a:t>
            </a:r>
          </a:p>
          <a:p>
            <a:endParaRPr lang="en-US" dirty="0"/>
          </a:p>
        </p:txBody>
      </p:sp>
    </p:spTree>
    <p:extLst>
      <p:ext uri="{BB962C8B-B14F-4D97-AF65-F5344CB8AC3E}">
        <p14:creationId xmlns:p14="http://schemas.microsoft.com/office/powerpoint/2010/main" val="3716136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35853679"/>
              </p:ext>
            </p:extLst>
          </p:nvPr>
        </p:nvGraphicFramePr>
        <p:xfrm>
          <a:off x="457200" y="1600200"/>
          <a:ext cx="8229600" cy="495808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endParaRPr lang="en-US" dirty="0"/>
                    </a:p>
                  </a:txBody>
                  <a:tcPr/>
                </a:tc>
                <a:tc>
                  <a:txBody>
                    <a:bodyPr/>
                    <a:lstStyle/>
                    <a:p>
                      <a:pPr algn="ctr"/>
                      <a:r>
                        <a:rPr lang="en-US" dirty="0" smtClean="0"/>
                        <a:t>Pre-Test (8/28/13)</a:t>
                      </a:r>
                      <a:endParaRPr lang="en-US" dirty="0"/>
                    </a:p>
                  </a:txBody>
                  <a:tcPr/>
                </a:tc>
                <a:tc>
                  <a:txBody>
                    <a:bodyPr/>
                    <a:lstStyle/>
                    <a:p>
                      <a:pPr algn="ctr"/>
                      <a:r>
                        <a:rPr lang="en-US" dirty="0" smtClean="0"/>
                        <a:t>Post-Test (6/24/15)</a:t>
                      </a:r>
                      <a:endParaRPr lang="en-US" dirty="0"/>
                    </a:p>
                  </a:txBody>
                  <a:tcPr/>
                </a:tc>
                <a:tc>
                  <a:txBody>
                    <a:bodyPr/>
                    <a:lstStyle/>
                    <a:p>
                      <a:r>
                        <a:rPr lang="en-US" dirty="0" smtClean="0"/>
                        <a:t>P-value</a:t>
                      </a:r>
                      <a:endParaRPr lang="en-US" dirty="0"/>
                    </a:p>
                  </a:txBody>
                  <a:tcPr/>
                </a:tc>
              </a:tr>
              <a:tr h="370840">
                <a:tc>
                  <a:txBody>
                    <a:bodyPr/>
                    <a:lstStyle/>
                    <a:p>
                      <a:r>
                        <a:rPr lang="en-US" dirty="0" smtClean="0"/>
                        <a:t>9-question quiz</a:t>
                      </a:r>
                      <a:endParaRPr lang="en-US" dirty="0"/>
                    </a:p>
                  </a:txBody>
                  <a:tcPr/>
                </a:tc>
                <a:tc>
                  <a:txBody>
                    <a:bodyPr/>
                    <a:lstStyle/>
                    <a:p>
                      <a:pPr algn="ctr"/>
                      <a:r>
                        <a:rPr lang="en-US" dirty="0" smtClean="0"/>
                        <a:t>1.43</a:t>
                      </a:r>
                      <a:endParaRPr lang="en-US" dirty="0"/>
                    </a:p>
                  </a:txBody>
                  <a:tcPr/>
                </a:tc>
                <a:tc>
                  <a:txBody>
                    <a:bodyPr/>
                    <a:lstStyle/>
                    <a:p>
                      <a:pPr algn="ctr"/>
                      <a:r>
                        <a:rPr lang="en-US" dirty="0" smtClean="0"/>
                        <a:t>4.3</a:t>
                      </a:r>
                      <a:endParaRPr lang="en-US" dirty="0"/>
                    </a:p>
                  </a:txBody>
                  <a:tcPr/>
                </a:tc>
                <a:tc>
                  <a:txBody>
                    <a:bodyPr/>
                    <a:lstStyle/>
                    <a:p>
                      <a:r>
                        <a:rPr lang="en-US" dirty="0" smtClean="0"/>
                        <a:t>0.0003*</a:t>
                      </a:r>
                      <a:endParaRPr lang="en-US" dirty="0"/>
                    </a:p>
                  </a:txBody>
                  <a:tcPr/>
                </a:tc>
              </a:tr>
              <a:tr h="370840">
                <a:tc>
                  <a:txBody>
                    <a:bodyPr/>
                    <a:lstStyle/>
                    <a:p>
                      <a:r>
                        <a:rPr lang="en-US" dirty="0" smtClean="0"/>
                        <a:t># lit searches/2 </a:t>
                      </a:r>
                      <a:r>
                        <a:rPr lang="en-US" dirty="0" err="1" smtClean="0"/>
                        <a:t>mos</a:t>
                      </a:r>
                      <a:endParaRPr lang="en-US" dirty="0"/>
                    </a:p>
                  </a:txBody>
                  <a:tcPr/>
                </a:tc>
                <a:tc>
                  <a:txBody>
                    <a:bodyPr/>
                    <a:lstStyle/>
                    <a:p>
                      <a:pPr algn="ctr"/>
                      <a:r>
                        <a:rPr lang="en-US" dirty="0" smtClean="0"/>
                        <a:t>3.174</a:t>
                      </a:r>
                      <a:endParaRPr lang="en-US" dirty="0"/>
                    </a:p>
                  </a:txBody>
                  <a:tcPr/>
                </a:tc>
                <a:tc>
                  <a:txBody>
                    <a:bodyPr/>
                    <a:lstStyle/>
                    <a:p>
                      <a:pPr algn="ctr"/>
                      <a:r>
                        <a:rPr lang="en-US" dirty="0" smtClean="0"/>
                        <a:t>4.3</a:t>
                      </a:r>
                      <a:endParaRPr lang="en-US" dirty="0"/>
                    </a:p>
                  </a:txBody>
                  <a:tcPr/>
                </a:tc>
                <a:tc>
                  <a:txBody>
                    <a:bodyPr/>
                    <a:lstStyle/>
                    <a:p>
                      <a:r>
                        <a:rPr lang="en-US" dirty="0" smtClean="0"/>
                        <a:t>0.5461</a:t>
                      </a:r>
                      <a:endParaRPr lang="en-US" dirty="0"/>
                    </a:p>
                  </a:txBody>
                  <a:tcPr/>
                </a:tc>
              </a:tr>
              <a:tr h="370840">
                <a:tc>
                  <a:txBody>
                    <a:bodyPr/>
                    <a:lstStyle/>
                    <a:p>
                      <a:r>
                        <a:rPr lang="en-US" dirty="0" smtClean="0"/>
                        <a:t>Incorporating evidence</a:t>
                      </a:r>
                      <a:r>
                        <a:rPr lang="en-US" baseline="0" dirty="0" smtClean="0"/>
                        <a:t> into practice</a:t>
                      </a:r>
                      <a:endParaRPr lang="en-US" dirty="0"/>
                    </a:p>
                  </a:txBody>
                  <a:tcPr/>
                </a:tc>
                <a:tc>
                  <a:txBody>
                    <a:bodyPr/>
                    <a:lstStyle/>
                    <a:p>
                      <a:pPr algn="ctr"/>
                      <a:r>
                        <a:rPr lang="en-US" dirty="0" smtClean="0"/>
                        <a:t>2</a:t>
                      </a:r>
                      <a:endParaRPr lang="en-US" dirty="0"/>
                    </a:p>
                  </a:txBody>
                  <a:tcPr/>
                </a:tc>
                <a:tc>
                  <a:txBody>
                    <a:bodyPr/>
                    <a:lstStyle/>
                    <a:p>
                      <a:pPr algn="ctr"/>
                      <a:r>
                        <a:rPr lang="en-US" dirty="0" smtClean="0"/>
                        <a:t>2.8</a:t>
                      </a:r>
                      <a:endParaRPr lang="en-US" dirty="0"/>
                    </a:p>
                  </a:txBody>
                  <a:tcPr/>
                </a:tc>
                <a:tc>
                  <a:txBody>
                    <a:bodyPr/>
                    <a:lstStyle/>
                    <a:p>
                      <a:r>
                        <a:rPr lang="en-US" dirty="0" smtClean="0"/>
                        <a:t>0.064</a:t>
                      </a:r>
                      <a:endParaRPr lang="en-US" dirty="0"/>
                    </a:p>
                  </a:txBody>
                  <a:tcPr/>
                </a:tc>
              </a:tr>
              <a:tr h="370840">
                <a:tc>
                  <a:txBody>
                    <a:bodyPr/>
                    <a:lstStyle/>
                    <a:p>
                      <a:r>
                        <a:rPr lang="en-US" dirty="0" smtClean="0"/>
                        <a:t>Appraising reviews</a:t>
                      </a:r>
                      <a:endParaRPr lang="en-US" dirty="0"/>
                    </a:p>
                  </a:txBody>
                  <a:tcPr/>
                </a:tc>
                <a:tc>
                  <a:txBody>
                    <a:bodyPr/>
                    <a:lstStyle/>
                    <a:p>
                      <a:pPr algn="ctr"/>
                      <a:r>
                        <a:rPr lang="en-US" dirty="0" smtClean="0"/>
                        <a:t>1.64</a:t>
                      </a:r>
                      <a:endParaRPr lang="en-US" dirty="0"/>
                    </a:p>
                  </a:txBody>
                  <a:tcPr/>
                </a:tc>
                <a:tc>
                  <a:txBody>
                    <a:bodyPr/>
                    <a:lstStyle/>
                    <a:p>
                      <a:pPr algn="ctr"/>
                      <a:r>
                        <a:rPr lang="en-US" dirty="0" smtClean="0"/>
                        <a:t>2.4</a:t>
                      </a:r>
                      <a:endParaRPr lang="en-US" dirty="0"/>
                    </a:p>
                  </a:txBody>
                  <a:tcPr/>
                </a:tc>
                <a:tc>
                  <a:txBody>
                    <a:bodyPr/>
                    <a:lstStyle/>
                    <a:p>
                      <a:r>
                        <a:rPr lang="en-US" dirty="0" smtClean="0"/>
                        <a:t>0.041*</a:t>
                      </a:r>
                      <a:endParaRPr lang="en-US" dirty="0"/>
                    </a:p>
                  </a:txBody>
                  <a:tcPr/>
                </a:tc>
              </a:tr>
              <a:tr h="370840">
                <a:tc>
                  <a:txBody>
                    <a:bodyPr/>
                    <a:lstStyle/>
                    <a:p>
                      <a:r>
                        <a:rPr lang="en-US" dirty="0" smtClean="0"/>
                        <a:t>Appraising original research</a:t>
                      </a:r>
                    </a:p>
                  </a:txBody>
                  <a:tcPr/>
                </a:tc>
                <a:tc>
                  <a:txBody>
                    <a:bodyPr/>
                    <a:lstStyle/>
                    <a:p>
                      <a:pPr algn="ctr"/>
                      <a:r>
                        <a:rPr lang="en-US" dirty="0" smtClean="0"/>
                        <a:t>1.57</a:t>
                      </a:r>
                      <a:endParaRPr lang="en-US" dirty="0"/>
                    </a:p>
                  </a:txBody>
                  <a:tcPr/>
                </a:tc>
                <a:tc>
                  <a:txBody>
                    <a:bodyPr/>
                    <a:lstStyle/>
                    <a:p>
                      <a:pPr algn="ctr"/>
                      <a:r>
                        <a:rPr lang="en-US" dirty="0" smtClean="0"/>
                        <a:t>2.2</a:t>
                      </a:r>
                      <a:endParaRPr lang="en-US" dirty="0"/>
                    </a:p>
                  </a:txBody>
                  <a:tcPr/>
                </a:tc>
                <a:tc>
                  <a:txBody>
                    <a:bodyPr/>
                    <a:lstStyle/>
                    <a:p>
                      <a:r>
                        <a:rPr lang="en-US" dirty="0" smtClean="0"/>
                        <a:t>0.0798</a:t>
                      </a:r>
                      <a:endParaRPr lang="en-US" dirty="0"/>
                    </a:p>
                  </a:txBody>
                  <a:tcPr/>
                </a:tc>
              </a:tr>
              <a:tr h="370840">
                <a:tc>
                  <a:txBody>
                    <a:bodyPr/>
                    <a:lstStyle/>
                    <a:p>
                      <a:r>
                        <a:rPr lang="en-US" dirty="0" smtClean="0"/>
                        <a:t>Searching</a:t>
                      </a:r>
                      <a:r>
                        <a:rPr lang="en-US" baseline="0" dirty="0" smtClean="0"/>
                        <a:t> for answers</a:t>
                      </a:r>
                      <a:endParaRPr lang="en-US" dirty="0"/>
                    </a:p>
                  </a:txBody>
                  <a:tcPr/>
                </a:tc>
                <a:tc>
                  <a:txBody>
                    <a:bodyPr/>
                    <a:lstStyle/>
                    <a:p>
                      <a:pPr algn="ctr"/>
                      <a:r>
                        <a:rPr lang="en-US" dirty="0" smtClean="0"/>
                        <a:t>2.57</a:t>
                      </a:r>
                      <a:endParaRPr lang="en-US" dirty="0"/>
                    </a:p>
                  </a:txBody>
                  <a:tcPr/>
                </a:tc>
                <a:tc>
                  <a:txBody>
                    <a:bodyPr/>
                    <a:lstStyle/>
                    <a:p>
                      <a:pPr algn="ctr"/>
                      <a:r>
                        <a:rPr lang="en-US" dirty="0" smtClean="0"/>
                        <a:t>3.2</a:t>
                      </a:r>
                      <a:endParaRPr lang="en-US" dirty="0"/>
                    </a:p>
                  </a:txBody>
                  <a:tcPr/>
                </a:tc>
                <a:tc>
                  <a:txBody>
                    <a:bodyPr/>
                    <a:lstStyle/>
                    <a:p>
                      <a:r>
                        <a:rPr lang="en-US" dirty="0" smtClean="0"/>
                        <a:t>0.152</a:t>
                      </a:r>
                      <a:endParaRPr lang="en-US" dirty="0"/>
                    </a:p>
                  </a:txBody>
                  <a:tcPr/>
                </a:tc>
              </a:tr>
              <a:tr h="370840">
                <a:tc>
                  <a:txBody>
                    <a:bodyPr/>
                    <a:lstStyle/>
                    <a:p>
                      <a:r>
                        <a:rPr lang="en-US" dirty="0" smtClean="0"/>
                        <a:t>Formulating</a:t>
                      </a:r>
                      <a:r>
                        <a:rPr lang="en-US" baseline="0" dirty="0" smtClean="0"/>
                        <a:t> a clinical question</a:t>
                      </a:r>
                      <a:endParaRPr lang="en-US" dirty="0"/>
                    </a:p>
                  </a:txBody>
                  <a:tcPr/>
                </a:tc>
                <a:tc>
                  <a:txBody>
                    <a:bodyPr/>
                    <a:lstStyle/>
                    <a:p>
                      <a:pPr algn="ctr"/>
                      <a:r>
                        <a:rPr lang="en-US" dirty="0" smtClean="0"/>
                        <a:t>2.07</a:t>
                      </a:r>
                      <a:endParaRPr lang="en-US" dirty="0"/>
                    </a:p>
                  </a:txBody>
                  <a:tcPr/>
                </a:tc>
                <a:tc>
                  <a:txBody>
                    <a:bodyPr/>
                    <a:lstStyle/>
                    <a:p>
                      <a:pPr algn="ctr"/>
                      <a:r>
                        <a:rPr lang="en-US" dirty="0" smtClean="0"/>
                        <a:t>2.9</a:t>
                      </a:r>
                      <a:endParaRPr lang="en-US" dirty="0"/>
                    </a:p>
                  </a:txBody>
                  <a:tcPr/>
                </a:tc>
                <a:tc>
                  <a:txBody>
                    <a:bodyPr/>
                    <a:lstStyle/>
                    <a:p>
                      <a:r>
                        <a:rPr lang="en-US" dirty="0" smtClean="0"/>
                        <a:t>0.057</a:t>
                      </a:r>
                      <a:endParaRPr lang="en-US" dirty="0"/>
                    </a:p>
                  </a:txBody>
                  <a:tcPr/>
                </a:tc>
              </a:tr>
              <a:tr h="370840">
                <a:tc>
                  <a:txBody>
                    <a:bodyPr/>
                    <a:lstStyle/>
                    <a:p>
                      <a:r>
                        <a:rPr lang="en-US" dirty="0" smtClean="0"/>
                        <a:t>Level of interest in critical appraisal</a:t>
                      </a:r>
                      <a:endParaRPr lang="en-US" dirty="0"/>
                    </a:p>
                  </a:txBody>
                  <a:tcPr/>
                </a:tc>
                <a:tc>
                  <a:txBody>
                    <a:bodyPr/>
                    <a:lstStyle/>
                    <a:p>
                      <a:pPr algn="ctr"/>
                      <a:r>
                        <a:rPr lang="en-US" dirty="0" smtClean="0"/>
                        <a:t>2.692</a:t>
                      </a:r>
                      <a:endParaRPr lang="en-US" dirty="0"/>
                    </a:p>
                  </a:txBody>
                  <a:tcPr/>
                </a:tc>
                <a:tc>
                  <a:txBody>
                    <a:bodyPr/>
                    <a:lstStyle/>
                    <a:p>
                      <a:pPr algn="ctr"/>
                      <a:r>
                        <a:rPr lang="en-US" dirty="0" smtClean="0"/>
                        <a:t>2.550</a:t>
                      </a:r>
                      <a:endParaRPr lang="en-US" dirty="0"/>
                    </a:p>
                  </a:txBody>
                  <a:tcPr/>
                </a:tc>
                <a:tc>
                  <a:txBody>
                    <a:bodyPr/>
                    <a:lstStyle/>
                    <a:p>
                      <a:r>
                        <a:rPr lang="en-US" dirty="0" smtClean="0"/>
                        <a:t>0.142</a:t>
                      </a:r>
                      <a:endParaRPr lang="en-US" dirty="0"/>
                    </a:p>
                  </a:txBody>
                  <a:tcPr/>
                </a:tc>
              </a:tr>
            </a:tbl>
          </a:graphicData>
        </a:graphic>
      </p:graphicFrame>
    </p:spTree>
    <p:extLst>
      <p:ext uri="{BB962C8B-B14F-4D97-AF65-F5344CB8AC3E}">
        <p14:creationId xmlns:p14="http://schemas.microsoft.com/office/powerpoint/2010/main" val="838487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9400"/>
            <a:ext cx="8229600" cy="1143000"/>
          </a:xfrm>
        </p:spPr>
        <p:txBody>
          <a:bodyPr/>
          <a:lstStyle/>
          <a:p>
            <a:r>
              <a:rPr lang="en-US" dirty="0" smtClean="0"/>
              <a:t>Q &amp; A</a:t>
            </a:r>
            <a:endParaRPr lang="en-US" dirty="0"/>
          </a:p>
        </p:txBody>
      </p:sp>
    </p:spTree>
    <p:extLst>
      <p:ext uri="{BB962C8B-B14F-4D97-AF65-F5344CB8AC3E}">
        <p14:creationId xmlns:p14="http://schemas.microsoft.com/office/powerpoint/2010/main" val="3531466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Swift, G.  How to make journal clubs interesting.  </a:t>
            </a:r>
            <a:r>
              <a:rPr lang="en-US" i="1" dirty="0" smtClean="0"/>
              <a:t>Advances in Psychiatric Treatment </a:t>
            </a:r>
            <a:r>
              <a:rPr lang="en-US" dirty="0" smtClean="0"/>
              <a:t>2004, 10:67-72.</a:t>
            </a:r>
          </a:p>
          <a:p>
            <a:r>
              <a:rPr lang="en-US" dirty="0"/>
              <a:t>Touchet B, Coon K, Walker A.  Journal Club 2.0:  Using Team-Based Learning and Online Collaboration to Engage Learners.  </a:t>
            </a:r>
            <a:r>
              <a:rPr lang="en-US" i="1" dirty="0"/>
              <a:t>Academic Psychiatry </a:t>
            </a:r>
            <a:r>
              <a:rPr lang="en-US" dirty="0"/>
              <a:t>Nov 2013; 37(6): 442-443.    </a:t>
            </a:r>
          </a:p>
          <a:p>
            <a:endParaRPr lang="en-US" dirty="0"/>
          </a:p>
        </p:txBody>
      </p:sp>
    </p:spTree>
    <p:extLst>
      <p:ext uri="{BB962C8B-B14F-4D97-AF65-F5344CB8AC3E}">
        <p14:creationId xmlns:p14="http://schemas.microsoft.com/office/powerpoint/2010/main" val="3104457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0"/>
            <a:ext cx="8229600" cy="1143000"/>
          </a:xfrm>
        </p:spPr>
        <p:txBody>
          <a:bodyPr>
            <a:normAutofit/>
          </a:bodyPr>
          <a:lstStyle/>
          <a:p>
            <a:r>
              <a:rPr lang="en-US" sz="3200" dirty="0" smtClean="0"/>
              <a:t>Dr. Walker and Dr. Touchet have no conflicts of interest to report.  </a:t>
            </a:r>
            <a:endParaRPr lang="en-US" sz="3200" dirty="0"/>
          </a:p>
        </p:txBody>
      </p:sp>
    </p:spTree>
    <p:extLst>
      <p:ext uri="{BB962C8B-B14F-4D97-AF65-F5344CB8AC3E}">
        <p14:creationId xmlns:p14="http://schemas.microsoft.com/office/powerpoint/2010/main" val="20338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and Objectives</a:t>
            </a:r>
            <a:endParaRPr lang="en-US" dirty="0"/>
          </a:p>
        </p:txBody>
      </p:sp>
      <p:sp>
        <p:nvSpPr>
          <p:cNvPr id="3" name="Content Placeholder 2"/>
          <p:cNvSpPr>
            <a:spLocks noGrp="1"/>
          </p:cNvSpPr>
          <p:nvPr>
            <p:ph idx="1"/>
          </p:nvPr>
        </p:nvSpPr>
        <p:spPr/>
        <p:txBody>
          <a:bodyPr>
            <a:normAutofit/>
          </a:bodyPr>
          <a:lstStyle/>
          <a:p>
            <a:r>
              <a:rPr lang="en-US" dirty="0" smtClean="0"/>
              <a:t>Describe how Team-Based Learning and online </a:t>
            </a:r>
            <a:r>
              <a:rPr lang="en-US" smtClean="0"/>
              <a:t>collaboration are </a:t>
            </a:r>
            <a:r>
              <a:rPr lang="en-US" dirty="0" smtClean="0"/>
              <a:t>integrated into a journal club seminar for residents</a:t>
            </a:r>
          </a:p>
          <a:p>
            <a:r>
              <a:rPr lang="en-US" dirty="0" smtClean="0"/>
              <a:t>Be prepared to use technology (such as SharePoint) to foster team engagement in the learning process</a:t>
            </a:r>
          </a:p>
          <a:p>
            <a:r>
              <a:rPr lang="en-US" dirty="0" smtClean="0"/>
              <a:t>Be prepared to integrate engaging instructional methods (such as TBL) into current curriculum practices</a:t>
            </a:r>
          </a:p>
          <a:p>
            <a:r>
              <a:rPr lang="en-US" dirty="0" smtClean="0"/>
              <a:t>Diagram and practice using the 3 phases of TBL</a:t>
            </a:r>
          </a:p>
          <a:p>
            <a:r>
              <a:rPr lang="en-US" dirty="0" smtClean="0"/>
              <a:t>Describe challenges and solutions in implementing the new journal club format</a:t>
            </a:r>
          </a:p>
        </p:txBody>
      </p:sp>
    </p:spTree>
    <p:extLst>
      <p:ext uri="{BB962C8B-B14F-4D97-AF65-F5344CB8AC3E}">
        <p14:creationId xmlns:p14="http://schemas.microsoft.com/office/powerpoint/2010/main" val="1071542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session today</a:t>
            </a:r>
            <a:endParaRPr lang="en-US" dirty="0"/>
          </a:p>
        </p:txBody>
      </p:sp>
      <p:sp>
        <p:nvSpPr>
          <p:cNvPr id="3" name="Content Placeholder 2"/>
          <p:cNvSpPr>
            <a:spLocks noGrp="1"/>
          </p:cNvSpPr>
          <p:nvPr>
            <p:ph idx="1"/>
          </p:nvPr>
        </p:nvSpPr>
        <p:spPr/>
        <p:txBody>
          <a:bodyPr/>
          <a:lstStyle/>
          <a:p>
            <a:r>
              <a:rPr lang="en-US" dirty="0" smtClean="0"/>
              <a:t>Introduction</a:t>
            </a:r>
          </a:p>
          <a:p>
            <a:r>
              <a:rPr lang="en-US" dirty="0" smtClean="0"/>
              <a:t>Background for JC changes</a:t>
            </a:r>
          </a:p>
          <a:p>
            <a:r>
              <a:rPr lang="en-US" dirty="0" smtClean="0"/>
              <a:t>Overview of new JC format </a:t>
            </a:r>
          </a:p>
          <a:p>
            <a:r>
              <a:rPr lang="en-US" dirty="0" smtClean="0"/>
              <a:t>Walk through and practice with TBL Phases 1-3</a:t>
            </a:r>
          </a:p>
          <a:p>
            <a:r>
              <a:rPr lang="en-US" dirty="0" smtClean="0"/>
              <a:t>Challenges/solutions and outcomes</a:t>
            </a:r>
          </a:p>
          <a:p>
            <a:r>
              <a:rPr lang="en-US" dirty="0" smtClean="0"/>
              <a:t>Wrap-up and discussion</a:t>
            </a:r>
          </a:p>
          <a:p>
            <a:endParaRPr lang="en-US" dirty="0" smtClean="0"/>
          </a:p>
        </p:txBody>
      </p:sp>
    </p:spTree>
    <p:extLst>
      <p:ext uri="{BB962C8B-B14F-4D97-AF65-F5344CB8AC3E}">
        <p14:creationId xmlns:p14="http://schemas.microsoft.com/office/powerpoint/2010/main" val="3403494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a:bodyPr>
          <a:lstStyle/>
          <a:p>
            <a:r>
              <a:rPr lang="en-US" dirty="0" smtClean="0"/>
              <a:t>Problems with traditional format</a:t>
            </a:r>
          </a:p>
          <a:p>
            <a:pPr lvl="1"/>
            <a:r>
              <a:rPr lang="en-US" dirty="0" smtClean="0"/>
              <a:t>Poor or irregular faculty involvement</a:t>
            </a:r>
          </a:p>
          <a:p>
            <a:pPr lvl="1"/>
            <a:r>
              <a:rPr lang="en-US" dirty="0" smtClean="0"/>
              <a:t>Inadequate resident (and faculty) training on methods for analyzing scientific publications</a:t>
            </a:r>
          </a:p>
          <a:p>
            <a:pPr lvl="1"/>
            <a:r>
              <a:rPr lang="en-US" dirty="0" smtClean="0"/>
              <a:t>Passive learning in which residents showed up but participated little in discussions of the articles</a:t>
            </a:r>
          </a:p>
          <a:p>
            <a:pPr lvl="1"/>
            <a:r>
              <a:rPr lang="en-US" dirty="0" smtClean="0"/>
              <a:t>Poor motivation to prepare for JC meetings by reading ahead</a:t>
            </a:r>
          </a:p>
          <a:p>
            <a:pPr lvl="1"/>
            <a:r>
              <a:rPr lang="en-US" dirty="0" smtClean="0"/>
              <a:t>Some trouble with article distribution prior to meetings</a:t>
            </a:r>
            <a:endParaRPr lang="en-US" dirty="0"/>
          </a:p>
        </p:txBody>
      </p:sp>
    </p:spTree>
    <p:extLst>
      <p:ext uri="{BB962C8B-B14F-4D97-AF65-F5344CB8AC3E}">
        <p14:creationId xmlns:p14="http://schemas.microsoft.com/office/powerpoint/2010/main" val="2035192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Adult Learning</a:t>
            </a:r>
            <a:endParaRPr lang="en-US" dirty="0"/>
          </a:p>
        </p:txBody>
      </p:sp>
      <p:sp>
        <p:nvSpPr>
          <p:cNvPr id="3" name="Content Placeholder 2"/>
          <p:cNvSpPr>
            <a:spLocks noGrp="1"/>
          </p:cNvSpPr>
          <p:nvPr>
            <p:ph idx="1"/>
          </p:nvPr>
        </p:nvSpPr>
        <p:spPr/>
        <p:txBody>
          <a:bodyPr>
            <a:normAutofit/>
          </a:bodyPr>
          <a:lstStyle/>
          <a:p>
            <a:r>
              <a:rPr lang="en-US" dirty="0" smtClean="0"/>
              <a:t>Relate the task to personal goals or to the immediate environment</a:t>
            </a:r>
          </a:p>
          <a:p>
            <a:r>
              <a:rPr lang="en-US" dirty="0" smtClean="0"/>
              <a:t>Present learning objectives as clinical problems</a:t>
            </a:r>
          </a:p>
          <a:p>
            <a:r>
              <a:rPr lang="en-US" dirty="0" smtClean="0"/>
              <a:t>Use problem-solving techniques</a:t>
            </a:r>
          </a:p>
          <a:p>
            <a:r>
              <a:rPr lang="en-US" dirty="0" smtClean="0"/>
              <a:t>Vary teaching approaches to suit different learning styles</a:t>
            </a:r>
          </a:p>
          <a:p>
            <a:r>
              <a:rPr lang="en-US" dirty="0" smtClean="0"/>
              <a:t>Use active learner participation</a:t>
            </a:r>
          </a:p>
          <a:p>
            <a:r>
              <a:rPr lang="en-US" dirty="0" smtClean="0"/>
              <a:t>Provide frequent constructive feedback</a:t>
            </a:r>
            <a:endParaRPr lang="en-US" dirty="0"/>
          </a:p>
        </p:txBody>
      </p:sp>
    </p:spTree>
    <p:extLst>
      <p:ext uri="{BB962C8B-B14F-4D97-AF65-F5344CB8AC3E}">
        <p14:creationId xmlns:p14="http://schemas.microsoft.com/office/powerpoint/2010/main" val="1342467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Changes</a:t>
            </a:r>
            <a:endParaRPr lang="en-US" dirty="0"/>
          </a:p>
        </p:txBody>
      </p:sp>
      <p:sp>
        <p:nvSpPr>
          <p:cNvPr id="3" name="Content Placeholder 2"/>
          <p:cNvSpPr>
            <a:spLocks noGrp="1"/>
          </p:cNvSpPr>
          <p:nvPr>
            <p:ph idx="1"/>
          </p:nvPr>
        </p:nvSpPr>
        <p:spPr/>
        <p:txBody>
          <a:bodyPr/>
          <a:lstStyle/>
          <a:p>
            <a:r>
              <a:rPr lang="en-US" dirty="0" smtClean="0"/>
              <a:t>TBL methodology</a:t>
            </a:r>
          </a:p>
          <a:p>
            <a:r>
              <a:rPr lang="en-US" dirty="0" smtClean="0"/>
              <a:t>5 teams, each composed of residents and faculty</a:t>
            </a:r>
          </a:p>
          <a:p>
            <a:r>
              <a:rPr lang="en-US" dirty="0" smtClean="0"/>
              <a:t>SharePoint website for between-class collaboration</a:t>
            </a:r>
          </a:p>
          <a:p>
            <a:r>
              <a:rPr lang="en-US" dirty="0" smtClean="0"/>
              <a:t>Team competition, scoring, and prizes</a:t>
            </a:r>
            <a:endParaRPr lang="en-US" dirty="0"/>
          </a:p>
        </p:txBody>
      </p:sp>
    </p:spTree>
    <p:extLst>
      <p:ext uri="{BB962C8B-B14F-4D97-AF65-F5344CB8AC3E}">
        <p14:creationId xmlns:p14="http://schemas.microsoft.com/office/powerpoint/2010/main" val="314636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Team-Based Learning (TBL)</a:t>
            </a:r>
            <a:endParaRPr lang="en-US" dirty="0"/>
          </a:p>
        </p:txBody>
      </p:sp>
      <p:sp>
        <p:nvSpPr>
          <p:cNvPr id="3" name="Content Placeholder 2"/>
          <p:cNvSpPr>
            <a:spLocks noGrp="1"/>
          </p:cNvSpPr>
          <p:nvPr>
            <p:ph idx="1"/>
          </p:nvPr>
        </p:nvSpPr>
        <p:spPr/>
        <p:txBody>
          <a:bodyPr>
            <a:normAutofit/>
          </a:bodyPr>
          <a:lstStyle/>
          <a:p>
            <a:r>
              <a:rPr lang="en-US" dirty="0" smtClean="0"/>
              <a:t>Phase 1:</a:t>
            </a:r>
          </a:p>
          <a:p>
            <a:pPr lvl="1"/>
            <a:r>
              <a:rPr lang="en-US" dirty="0" smtClean="0"/>
              <a:t>Pre-class reading assignment</a:t>
            </a:r>
          </a:p>
          <a:p>
            <a:pPr lvl="1"/>
            <a:r>
              <a:rPr lang="en-US" dirty="0" smtClean="0"/>
              <a:t>Pre-class group activity using SharePoint collaboration</a:t>
            </a:r>
          </a:p>
          <a:p>
            <a:r>
              <a:rPr lang="en-US" dirty="0" smtClean="0"/>
              <a:t>Phase 2:</a:t>
            </a:r>
          </a:p>
          <a:p>
            <a:pPr lvl="1"/>
            <a:r>
              <a:rPr lang="en-US" dirty="0" smtClean="0"/>
              <a:t>Individual readiness assurance test (</a:t>
            </a:r>
            <a:r>
              <a:rPr lang="en-US" dirty="0" err="1" smtClean="0"/>
              <a:t>iRAT</a:t>
            </a:r>
            <a:r>
              <a:rPr lang="en-US" dirty="0" smtClean="0"/>
              <a:t>)</a:t>
            </a:r>
          </a:p>
          <a:p>
            <a:pPr lvl="1"/>
            <a:r>
              <a:rPr lang="en-US" dirty="0" smtClean="0"/>
              <a:t>Group readiness assurance test (</a:t>
            </a:r>
            <a:r>
              <a:rPr lang="en-US" dirty="0" err="1" smtClean="0"/>
              <a:t>gRAT</a:t>
            </a:r>
            <a:r>
              <a:rPr lang="en-US" dirty="0" smtClean="0"/>
              <a:t>)</a:t>
            </a:r>
          </a:p>
          <a:p>
            <a:pPr lvl="1"/>
            <a:r>
              <a:rPr lang="en-US" dirty="0" smtClean="0"/>
              <a:t>Discussion and appeals</a:t>
            </a:r>
          </a:p>
          <a:p>
            <a:r>
              <a:rPr lang="en-US" dirty="0" smtClean="0"/>
              <a:t>Phase 3:</a:t>
            </a:r>
          </a:p>
          <a:p>
            <a:pPr lvl="1"/>
            <a:r>
              <a:rPr lang="en-US" dirty="0" smtClean="0"/>
              <a:t>In-class group activity</a:t>
            </a:r>
            <a:endParaRPr lang="en-US" dirty="0"/>
          </a:p>
        </p:txBody>
      </p:sp>
    </p:spTree>
    <p:extLst>
      <p:ext uri="{BB962C8B-B14F-4D97-AF65-F5344CB8AC3E}">
        <p14:creationId xmlns:p14="http://schemas.microsoft.com/office/powerpoint/2010/main" val="2967233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1</a:t>
            </a:r>
            <a:endParaRPr lang="en-US" dirty="0"/>
          </a:p>
        </p:txBody>
      </p:sp>
      <p:sp>
        <p:nvSpPr>
          <p:cNvPr id="3" name="Content Placeholder 2"/>
          <p:cNvSpPr>
            <a:spLocks noGrp="1"/>
          </p:cNvSpPr>
          <p:nvPr>
            <p:ph idx="1"/>
          </p:nvPr>
        </p:nvSpPr>
        <p:spPr/>
        <p:txBody>
          <a:bodyPr/>
          <a:lstStyle/>
          <a:p>
            <a:r>
              <a:rPr lang="en-US" dirty="0" smtClean="0"/>
              <a:t>Discussion</a:t>
            </a:r>
          </a:p>
          <a:p>
            <a:r>
              <a:rPr lang="en-US" dirty="0" smtClean="0"/>
              <a:t>Demonstration of SharePoint Journal Club website</a:t>
            </a:r>
          </a:p>
          <a:p>
            <a:r>
              <a:rPr lang="en-US" dirty="0">
                <a:solidFill>
                  <a:schemeClr val="tx1"/>
                </a:solidFill>
                <a:hlinkClick r:id="rId2"/>
              </a:rPr>
              <a:t>https://share.ou.edu/sites/Tulsa-Psychiatry/pjc/default.aspx</a:t>
            </a:r>
            <a:endParaRPr lang="en-US" dirty="0" smtClean="0">
              <a:solidFill>
                <a:schemeClr val="tx1"/>
              </a:solidFill>
            </a:endParaRPr>
          </a:p>
        </p:txBody>
      </p:sp>
    </p:spTree>
    <p:extLst>
      <p:ext uri="{BB962C8B-B14F-4D97-AF65-F5344CB8AC3E}">
        <p14:creationId xmlns:p14="http://schemas.microsoft.com/office/powerpoint/2010/main" val="3670460294"/>
      </p:ext>
    </p:extLst>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261</TotalTime>
  <Words>535</Words>
  <Application>Microsoft Office PowerPoint</Application>
  <PresentationFormat>On-screen Show (4:3)</PresentationFormat>
  <Paragraphs>113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Thatch</vt:lpstr>
      <vt:lpstr>Journal Club 2.0: Using Team-Based Learning and Online Collaboration to Engage Learners</vt:lpstr>
      <vt:lpstr>Dr. Walker and Dr. Touchet have no conflicts of interest to report.  </vt:lpstr>
      <vt:lpstr>Goals and Objectives</vt:lpstr>
      <vt:lpstr>Overview of session today</vt:lpstr>
      <vt:lpstr>Background</vt:lpstr>
      <vt:lpstr>Principles of Adult Learning</vt:lpstr>
      <vt:lpstr>Format Changes</vt:lpstr>
      <vt:lpstr>Team-Based Learning (TBL)</vt:lpstr>
      <vt:lpstr>Phase 1</vt:lpstr>
      <vt:lpstr>Team Formation</vt:lpstr>
      <vt:lpstr>Phase 2</vt:lpstr>
      <vt:lpstr>Phase 2 (continued)</vt:lpstr>
      <vt:lpstr>Phase 3</vt:lpstr>
      <vt:lpstr>Challenges and Solutions</vt:lpstr>
      <vt:lpstr>Outcomes</vt:lpstr>
      <vt:lpstr>Outcomes</vt:lpstr>
      <vt:lpstr>Outcomes</vt:lpstr>
      <vt:lpstr>Q &amp; A</vt:lpstr>
      <vt:lpstr>References</vt:lpstr>
    </vt:vector>
  </TitlesOfParts>
  <Company>OU TULSA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Walker, Ashley  (HSC)</dc:creator>
  <cp:lastModifiedBy>Fentem, Laura R.  (HSC)</cp:lastModifiedBy>
  <cp:revision>21</cp:revision>
  <dcterms:created xsi:type="dcterms:W3CDTF">2015-08-31T21:12:26Z</dcterms:created>
  <dcterms:modified xsi:type="dcterms:W3CDTF">2015-09-14T15:57:19Z</dcterms:modified>
</cp:coreProperties>
</file>