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25"/>
  </p:notesMasterIdLst>
  <p:handoutMasterIdLst>
    <p:handoutMasterId r:id="rId26"/>
  </p:handoutMasterIdLst>
  <p:sldIdLst>
    <p:sldId id="299" r:id="rId2"/>
    <p:sldId id="274" r:id="rId3"/>
    <p:sldId id="327" r:id="rId4"/>
    <p:sldId id="328" r:id="rId5"/>
    <p:sldId id="312" r:id="rId6"/>
    <p:sldId id="372" r:id="rId7"/>
    <p:sldId id="329" r:id="rId8"/>
    <p:sldId id="371" r:id="rId9"/>
    <p:sldId id="326" r:id="rId10"/>
    <p:sldId id="405" r:id="rId11"/>
    <p:sldId id="404" r:id="rId12"/>
    <p:sldId id="321" r:id="rId13"/>
    <p:sldId id="375" r:id="rId14"/>
    <p:sldId id="402" r:id="rId15"/>
    <p:sldId id="386" r:id="rId16"/>
    <p:sldId id="396" r:id="rId17"/>
    <p:sldId id="311" r:id="rId18"/>
    <p:sldId id="403" r:id="rId19"/>
    <p:sldId id="398" r:id="rId20"/>
    <p:sldId id="399" r:id="rId21"/>
    <p:sldId id="401" r:id="rId22"/>
    <p:sldId id="355" r:id="rId23"/>
    <p:sldId id="266" r:id="rId24"/>
  </p:sldIdLst>
  <p:sldSz cx="12188825" cy="6858000"/>
  <p:notesSz cx="6858000" cy="92408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F4457-1DDC-49A7-9D1C-554EF0853E06}">
          <p14:sldIdLst>
            <p14:sldId id="299"/>
            <p14:sldId id="274"/>
            <p14:sldId id="327"/>
            <p14:sldId id="328"/>
            <p14:sldId id="312"/>
            <p14:sldId id="372"/>
            <p14:sldId id="329"/>
            <p14:sldId id="371"/>
            <p14:sldId id="326"/>
            <p14:sldId id="405"/>
            <p14:sldId id="404"/>
            <p14:sldId id="321"/>
            <p14:sldId id="375"/>
            <p14:sldId id="402"/>
            <p14:sldId id="386"/>
            <p14:sldId id="396"/>
            <p14:sldId id="311"/>
            <p14:sldId id="403"/>
            <p14:sldId id="398"/>
            <p14:sldId id="399"/>
            <p14:sldId id="401"/>
            <p14:sldId id="355"/>
            <p14:sldId id="266"/>
          </p14:sldIdLst>
        </p14:section>
      </p14:sectionLst>
    </p:ext>
    <p:ext uri="{EFAFB233-063F-42B5-8137-9DF3F51BA10A}">
      <p15:sldGuideLst xmlns:p15="http://schemas.microsoft.com/office/powerpoint/2012/main">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er, Kelli  (HSC)" initials="DK(" lastIdx="1" clrIdx="0">
    <p:extLst>
      <p:ext uri="{19B8F6BF-5375-455C-9EA6-DF929625EA0E}">
        <p15:presenceInfo xmlns:p15="http://schemas.microsoft.com/office/powerpoint/2012/main" userId="S-1-5-21-598231604-1040596609-1897138802-969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p:cViewPr varScale="1">
        <p:scale>
          <a:sx n="87" d="100"/>
          <a:sy n="87" d="100"/>
        </p:scale>
        <p:origin x="72" y="606"/>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91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2514" tIns="46258" rIns="92514" bIns="46258" rtlCol="0"/>
          <a:lstStyle>
            <a:lvl1pPr algn="l">
              <a:defRPr sz="1200"/>
            </a:lvl1pPr>
          </a:lstStyle>
          <a:p>
            <a:endParaRPr dirty="0"/>
          </a:p>
        </p:txBody>
      </p:sp>
      <p:sp>
        <p:nvSpPr>
          <p:cNvPr id="3" name="Date Placeholder 2"/>
          <p:cNvSpPr>
            <a:spLocks noGrp="1"/>
          </p:cNvSpPr>
          <p:nvPr>
            <p:ph type="dt" sz="quarter" idx="1"/>
          </p:nvPr>
        </p:nvSpPr>
        <p:spPr>
          <a:xfrm>
            <a:off x="3884613" y="0"/>
            <a:ext cx="2971800" cy="462042"/>
          </a:xfrm>
          <a:prstGeom prst="rect">
            <a:avLst/>
          </a:prstGeom>
        </p:spPr>
        <p:txBody>
          <a:bodyPr vert="horz" lIns="92514" tIns="46258" rIns="92514" bIns="46258" rtlCol="0"/>
          <a:lstStyle>
            <a:lvl1pPr algn="r">
              <a:defRPr sz="1200"/>
            </a:lvl1pPr>
          </a:lstStyle>
          <a:p>
            <a:fld id="{4954C6E1-AF92-4FB7-A013-0B520EBC30AE}" type="datetimeFigureOut">
              <a:rPr lang="en-US"/>
              <a:t>9/30/2020</a:t>
            </a:fld>
            <a:endParaRPr dirty="0"/>
          </a:p>
        </p:txBody>
      </p:sp>
      <p:sp>
        <p:nvSpPr>
          <p:cNvPr id="4" name="Footer Placeholder 3"/>
          <p:cNvSpPr>
            <a:spLocks noGrp="1"/>
          </p:cNvSpPr>
          <p:nvPr>
            <p:ph type="ftr" sz="quarter" idx="2"/>
          </p:nvPr>
        </p:nvSpPr>
        <p:spPr>
          <a:xfrm>
            <a:off x="0" y="8777192"/>
            <a:ext cx="2971800" cy="462042"/>
          </a:xfrm>
          <a:prstGeom prst="rect">
            <a:avLst/>
          </a:prstGeom>
        </p:spPr>
        <p:txBody>
          <a:bodyPr vert="horz" lIns="92514" tIns="46258" rIns="92514" bIns="46258" rtlCol="0" anchor="b"/>
          <a:lstStyle>
            <a:lvl1pPr algn="l">
              <a:defRPr sz="1200"/>
            </a:lvl1pPr>
          </a:lstStyle>
          <a:p>
            <a:endParaRPr dirty="0"/>
          </a:p>
        </p:txBody>
      </p:sp>
      <p:sp>
        <p:nvSpPr>
          <p:cNvPr id="5" name="Slide Number Placeholder 4"/>
          <p:cNvSpPr>
            <a:spLocks noGrp="1"/>
          </p:cNvSpPr>
          <p:nvPr>
            <p:ph type="sldNum" sz="quarter" idx="3"/>
          </p:nvPr>
        </p:nvSpPr>
        <p:spPr>
          <a:xfrm>
            <a:off x="3884613" y="8777192"/>
            <a:ext cx="2971800" cy="462042"/>
          </a:xfrm>
          <a:prstGeom prst="rect">
            <a:avLst/>
          </a:prstGeom>
        </p:spPr>
        <p:txBody>
          <a:bodyPr vert="horz" lIns="92514" tIns="46258" rIns="92514" bIns="46258"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2514" tIns="46258" rIns="92514" bIns="46258" rtlCol="0"/>
          <a:lstStyle>
            <a:lvl1pPr algn="l">
              <a:defRPr sz="1200"/>
            </a:lvl1pPr>
          </a:lstStyle>
          <a:p>
            <a:endParaRPr dirty="0"/>
          </a:p>
        </p:txBody>
      </p:sp>
      <p:sp>
        <p:nvSpPr>
          <p:cNvPr id="3" name="Date Placeholder 2"/>
          <p:cNvSpPr>
            <a:spLocks noGrp="1"/>
          </p:cNvSpPr>
          <p:nvPr>
            <p:ph type="dt" idx="1"/>
          </p:nvPr>
        </p:nvSpPr>
        <p:spPr>
          <a:xfrm>
            <a:off x="3884613" y="0"/>
            <a:ext cx="2971800" cy="462042"/>
          </a:xfrm>
          <a:prstGeom prst="rect">
            <a:avLst/>
          </a:prstGeom>
        </p:spPr>
        <p:txBody>
          <a:bodyPr vert="horz" lIns="92514" tIns="46258" rIns="92514" bIns="46258" rtlCol="0"/>
          <a:lstStyle>
            <a:lvl1pPr algn="r">
              <a:defRPr sz="1200"/>
            </a:lvl1pPr>
          </a:lstStyle>
          <a:p>
            <a:fld id="{95C10850-0874-4A61-99B4-D613C5E8D9EA}" type="datetimeFigureOut">
              <a:rPr lang="en-US"/>
              <a:t>9/30/2020</a:t>
            </a:fld>
            <a:endParaRPr dirty="0"/>
          </a:p>
        </p:txBody>
      </p:sp>
      <p:sp>
        <p:nvSpPr>
          <p:cNvPr id="4" name="Slide Image Placeholder 3"/>
          <p:cNvSpPr>
            <a:spLocks noGrp="1" noRot="1" noChangeAspect="1"/>
          </p:cNvSpPr>
          <p:nvPr>
            <p:ph type="sldImg" idx="2"/>
          </p:nvPr>
        </p:nvSpPr>
        <p:spPr>
          <a:xfrm>
            <a:off x="350838" y="693738"/>
            <a:ext cx="6156325" cy="3463925"/>
          </a:xfrm>
          <a:prstGeom prst="rect">
            <a:avLst/>
          </a:prstGeom>
          <a:noFill/>
          <a:ln w="12700">
            <a:solidFill>
              <a:prstClr val="black"/>
            </a:solidFill>
          </a:ln>
        </p:spPr>
        <p:txBody>
          <a:bodyPr vert="horz" lIns="92514" tIns="46258" rIns="92514" bIns="46258" rtlCol="0" anchor="ctr"/>
          <a:lstStyle/>
          <a:p>
            <a:endParaRPr dirty="0"/>
          </a:p>
        </p:txBody>
      </p:sp>
      <p:sp>
        <p:nvSpPr>
          <p:cNvPr id="5" name="Notes Placeholder 4"/>
          <p:cNvSpPr>
            <a:spLocks noGrp="1"/>
          </p:cNvSpPr>
          <p:nvPr>
            <p:ph type="body" sz="quarter" idx="3"/>
          </p:nvPr>
        </p:nvSpPr>
        <p:spPr>
          <a:xfrm>
            <a:off x="685800" y="4389399"/>
            <a:ext cx="5486400" cy="4158377"/>
          </a:xfrm>
          <a:prstGeom prst="rect">
            <a:avLst/>
          </a:prstGeom>
        </p:spPr>
        <p:txBody>
          <a:bodyPr vert="horz" lIns="92514" tIns="46258" rIns="92514" bIns="46258"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7192"/>
            <a:ext cx="2971800" cy="462042"/>
          </a:xfrm>
          <a:prstGeom prst="rect">
            <a:avLst/>
          </a:prstGeom>
        </p:spPr>
        <p:txBody>
          <a:bodyPr vert="horz" lIns="92514" tIns="46258" rIns="92514" bIns="46258" rtlCol="0" anchor="b"/>
          <a:lstStyle>
            <a:lvl1pPr algn="l">
              <a:defRPr sz="1200"/>
            </a:lvl1pPr>
          </a:lstStyle>
          <a:p>
            <a:endParaRPr dirty="0"/>
          </a:p>
        </p:txBody>
      </p:sp>
      <p:sp>
        <p:nvSpPr>
          <p:cNvPr id="7" name="Slide Number Placeholder 6"/>
          <p:cNvSpPr>
            <a:spLocks noGrp="1"/>
          </p:cNvSpPr>
          <p:nvPr>
            <p:ph type="sldNum" sz="quarter" idx="5"/>
          </p:nvPr>
        </p:nvSpPr>
        <p:spPr>
          <a:xfrm>
            <a:off x="3884613" y="8777192"/>
            <a:ext cx="2971800" cy="462042"/>
          </a:xfrm>
          <a:prstGeom prst="rect">
            <a:avLst/>
          </a:prstGeom>
        </p:spPr>
        <p:txBody>
          <a:bodyPr vert="horz" lIns="92514" tIns="46258" rIns="92514" bIns="46258"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1EC53-F507-411E-9ADC-FBCFECE09D3D}" type="slidenum">
              <a:rPr lang="en-US" smtClean="0"/>
              <a:t>2</a:t>
            </a:fld>
            <a:endParaRPr lang="en-US" dirty="0"/>
          </a:p>
        </p:txBody>
      </p:sp>
    </p:spTree>
    <p:extLst>
      <p:ext uri="{BB962C8B-B14F-4D97-AF65-F5344CB8AC3E}">
        <p14:creationId xmlns:p14="http://schemas.microsoft.com/office/powerpoint/2010/main" val="148421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9/30/2020</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69" y="482602"/>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9/30/2020</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315074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9/30/2020</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1534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685800"/>
            <a:ext cx="1843982" cy="558800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9/30/2020</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99176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9/30/2020</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26430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2"/>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B9B9059-F1D6-41D0-95CF-D21CAA096B3A}" type="datetimeFigureOut">
              <a:rPr lang="en-US" smtClean="0"/>
              <a:t>9/30/2020</a:t>
            </a:fld>
            <a:endParaRPr lang="en-US" dirty="0"/>
          </a:p>
        </p:txBody>
      </p:sp>
      <p:sp>
        <p:nvSpPr>
          <p:cNvPr id="6" name="Slide Number Placeholder 5"/>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6389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t>9/30/2020</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1406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B9B9059-F1D6-41D0-95CF-D21CAA096B3A}" type="datetimeFigureOut">
              <a:rPr lang="en-US" smtClean="0"/>
              <a:t>9/30/2020</a:t>
            </a:fld>
            <a:endParaRPr lang="en-US" dirty="0"/>
          </a:p>
        </p:txBody>
      </p:sp>
      <p:sp>
        <p:nvSpPr>
          <p:cNvPr id="9" name="Slide Number Placeholder 8"/>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35616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3B9B9059-F1D6-41D0-95CF-D21CAA096B3A}" type="datetimeFigureOut">
              <a:rPr lang="en-US" smtClean="0"/>
              <a:t>9/30/2020</a:t>
            </a:fld>
            <a:endParaRPr lang="en-US" dirty="0"/>
          </a:p>
        </p:txBody>
      </p:sp>
      <p:sp>
        <p:nvSpPr>
          <p:cNvPr id="5" name="Slide Number Placeholder 4"/>
          <p:cNvSpPr>
            <a:spLocks noGrp="1"/>
          </p:cNvSpPr>
          <p:nvPr>
            <p:ph type="sldNum" sz="quarter" idx="12"/>
          </p:nvPr>
        </p:nvSpPr>
        <p:spPr/>
        <p:txBody>
          <a:bodyPr/>
          <a:lstStyle/>
          <a:p>
            <a:fld id="{E5FD5434-F838-4DD4-A17B-1CB1A1850DF4}" type="slidenum">
              <a:rPr lang="en-US" smtClean="0"/>
              <a:t>‹#›</a:t>
            </a:fld>
            <a:endParaRPr lang="en-US" dirty="0"/>
          </a:p>
        </p:txBody>
      </p:sp>
    </p:spTree>
    <p:extLst>
      <p:ext uri="{BB962C8B-B14F-4D97-AF65-F5344CB8AC3E}">
        <p14:creationId xmlns:p14="http://schemas.microsoft.com/office/powerpoint/2010/main" val="24696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fld id="{3B9B9059-F1D6-41D0-95CF-D21CAA096B3A}" type="datetimeFigureOut">
              <a:rPr lang="en-US" smtClean="0"/>
              <a:pPr/>
              <a:t>9/30/2020</a:t>
            </a:fld>
            <a:endParaRPr lang="en-US" dirty="0"/>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18803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Content Placeholder 2"/>
          <p:cNvSpPr>
            <a:spLocks noGrp="1"/>
          </p:cNvSpPr>
          <p:nvPr>
            <p:ph idx="1"/>
          </p:nvPr>
        </p:nvSpPr>
        <p:spPr bwMode="white">
          <a:xfrm>
            <a:off x="507868" y="482602"/>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9/30/2020</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276831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dirty="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fld id="{3B9B9059-F1D6-41D0-95CF-D21CAA096B3A}" type="datetimeFigureOut">
              <a:rPr lang="en-US" smtClean="0"/>
              <a:pPr/>
              <a:t>9/30/2020</a:t>
            </a:fld>
            <a:endParaRPr lang="en-US" dirty="0"/>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4899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9/30/2020</a:t>
            </a:fld>
            <a:endParaRPr lang="en-US"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dirty="0"/>
          </a:p>
        </p:txBody>
      </p:sp>
    </p:spTree>
    <p:extLst>
      <p:ext uri="{BB962C8B-B14F-4D97-AF65-F5344CB8AC3E}">
        <p14:creationId xmlns:p14="http://schemas.microsoft.com/office/powerpoint/2010/main"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Nancy-Geiger@ouhsc.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Kelli-walsh@ouhsc.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hyperlink" Target="mailto:x36121William-Andrews@ouhsc.edu" TargetMode="External"/><Relationship Id="rId2" Type="http://schemas.openxmlformats.org/officeDocument/2006/relationships/hyperlink" Target="mailto:Carol-Clure@ouhsc.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yndall-Wahkinney@ouhsc.edu" TargetMode="External"/><Relationship Id="rId2" Type="http://schemas.openxmlformats.org/officeDocument/2006/relationships/hyperlink" Target="mailto:Jennie-Robison@ouhsc.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1524000"/>
            <a:ext cx="4343400" cy="2514600"/>
          </a:xfrm>
        </p:spPr>
        <p:txBody>
          <a:bodyPr/>
          <a:lstStyle/>
          <a:p>
            <a:pPr algn="ctr"/>
            <a:r>
              <a:rPr lang="en-US" sz="4800" b="1" dirty="0"/>
              <a:t>Staff Senate </a:t>
            </a:r>
            <a:br>
              <a:rPr lang="en-US" sz="4800" b="1" dirty="0"/>
            </a:br>
            <a:r>
              <a:rPr lang="en-US" sz="4800" b="1" dirty="0"/>
              <a:t>Meeting </a:t>
            </a:r>
            <a:br>
              <a:rPr lang="en-US" dirty="0"/>
            </a:br>
            <a:r>
              <a:rPr lang="en-US" dirty="0"/>
              <a:t>October 1, 2020</a:t>
            </a:r>
          </a:p>
        </p:txBody>
      </p:sp>
      <p:pic>
        <p:nvPicPr>
          <p:cNvPr id="6" name="Picture 5">
            <a:extLst>
              <a:ext uri="{FF2B5EF4-FFF2-40B4-BE49-F238E27FC236}">
                <a16:creationId xmlns:a16="http://schemas.microsoft.com/office/drawing/2014/main" id="{64B6861A-B146-4FAE-8E52-B14763D5A5FE}"/>
              </a:ext>
            </a:extLst>
          </p:cNvPr>
          <p:cNvPicPr>
            <a:picLocks noChangeAspect="1"/>
          </p:cNvPicPr>
          <p:nvPr/>
        </p:nvPicPr>
        <p:blipFill>
          <a:blip r:embed="rId2"/>
          <a:stretch>
            <a:fillRect/>
          </a:stretch>
        </p:blipFill>
        <p:spPr>
          <a:xfrm>
            <a:off x="4951412" y="800100"/>
            <a:ext cx="6877291" cy="5257800"/>
          </a:xfrm>
          <a:prstGeom prst="rect">
            <a:avLst/>
          </a:prstGeom>
        </p:spPr>
      </p:pic>
    </p:spTree>
    <p:extLst>
      <p:ext uri="{BB962C8B-B14F-4D97-AF65-F5344CB8AC3E}">
        <p14:creationId xmlns:p14="http://schemas.microsoft.com/office/powerpoint/2010/main" val="112455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982" y="152400"/>
            <a:ext cx="10532860" cy="752856"/>
          </a:xfrm>
        </p:spPr>
        <p:txBody>
          <a:bodyPr/>
          <a:lstStyle/>
          <a:p>
            <a:pPr algn="ctr"/>
            <a:r>
              <a:rPr lang="en-US" dirty="0"/>
              <a:t>Fundraising COMMITTEE</a:t>
            </a:r>
          </a:p>
        </p:txBody>
      </p:sp>
      <p:sp>
        <p:nvSpPr>
          <p:cNvPr id="3" name="Content Placeholder 2"/>
          <p:cNvSpPr>
            <a:spLocks noGrp="1"/>
          </p:cNvSpPr>
          <p:nvPr>
            <p:ph idx="1"/>
          </p:nvPr>
        </p:nvSpPr>
        <p:spPr>
          <a:xfrm>
            <a:off x="303212" y="905256"/>
            <a:ext cx="11506200" cy="5495544"/>
          </a:xfrm>
        </p:spPr>
        <p:txBody>
          <a:bodyPr>
            <a:normAutofit lnSpcReduction="10000"/>
          </a:bodyPr>
          <a:lstStyle/>
          <a:p>
            <a:pPr marL="0" indent="0">
              <a:buNone/>
            </a:pPr>
            <a:r>
              <a:rPr lang="en-US" sz="2400" dirty="0"/>
              <a:t>Committee meets the 4th Wednesday of the month at 10:30 a.m. via ZOOM.   Also does business via email.  </a:t>
            </a:r>
          </a:p>
          <a:p>
            <a:endParaRPr lang="en-US" sz="1400" dirty="0"/>
          </a:p>
          <a:p>
            <a:pPr marL="274320" lvl="1" indent="0">
              <a:buNone/>
            </a:pPr>
            <a:r>
              <a:rPr lang="en-US" dirty="0"/>
              <a:t>The fundraising committee is working to launch the Holiday Fundraiser by October 8</a:t>
            </a:r>
            <a:r>
              <a:rPr lang="en-US" baseline="30000" dirty="0"/>
              <a:t>th</a:t>
            </a:r>
            <a:r>
              <a:rPr lang="en-US" dirty="0"/>
              <a:t>.  This will include a few different items that can be ordered online and sent directly to your home or the home of your recipient if purchasing as a gift.  </a:t>
            </a:r>
          </a:p>
          <a:p>
            <a:pPr marL="274320" lvl="1" indent="0">
              <a:buNone/>
            </a:pPr>
            <a:endParaRPr lang="en-US" sz="1400" dirty="0"/>
          </a:p>
          <a:p>
            <a:pPr marL="274320" lvl="1" indent="0">
              <a:buNone/>
            </a:pPr>
            <a:r>
              <a:rPr lang="en-US" dirty="0"/>
              <a:t>Bedlam t-shirts will be available and they are for all Bedlam sports.  They will be delivered in time for the November 21</a:t>
            </a:r>
            <a:r>
              <a:rPr lang="en-US" baseline="30000" dirty="0"/>
              <a:t>st</a:t>
            </a:r>
            <a:r>
              <a:rPr lang="en-US" dirty="0"/>
              <a:t> Bedlam football game, but would make great gifts for fans of all Bedlam sports.  </a:t>
            </a:r>
          </a:p>
          <a:p>
            <a:pPr marL="274320" lvl="1" indent="0">
              <a:buNone/>
            </a:pPr>
            <a:endParaRPr lang="en-US" sz="1400" dirty="0"/>
          </a:p>
          <a:p>
            <a:pPr marL="274320" lvl="1" indent="0">
              <a:buNone/>
            </a:pPr>
            <a:r>
              <a:rPr lang="en-US" dirty="0"/>
              <a:t>See’s Candies and </a:t>
            </a:r>
            <a:r>
              <a:rPr lang="en-US" dirty="0" err="1"/>
              <a:t>Crockstar</a:t>
            </a:r>
            <a:r>
              <a:rPr lang="en-US" dirty="0"/>
              <a:t> Dinner Club will also be available to help with your holiday preparations. </a:t>
            </a:r>
          </a:p>
          <a:p>
            <a:pPr marL="274320" lvl="1" indent="0">
              <a:buNone/>
            </a:pPr>
            <a:endParaRPr lang="en-US" sz="1400" dirty="0"/>
          </a:p>
          <a:p>
            <a:pPr marL="274320" lvl="1" indent="0">
              <a:buNone/>
            </a:pPr>
            <a:r>
              <a:rPr lang="en-US" dirty="0"/>
              <a:t>Shop early!  Items will sell out quickly this year!</a:t>
            </a:r>
          </a:p>
          <a:p>
            <a:pPr marL="274320" lvl="1" indent="0">
              <a:buNone/>
            </a:pPr>
            <a:endParaRPr lang="en-US" dirty="0"/>
          </a:p>
          <a:p>
            <a:endParaRPr lang="en-US" dirty="0"/>
          </a:p>
        </p:txBody>
      </p:sp>
    </p:spTree>
    <p:extLst>
      <p:ext uri="{BB962C8B-B14F-4D97-AF65-F5344CB8AC3E}">
        <p14:creationId xmlns:p14="http://schemas.microsoft.com/office/powerpoint/2010/main" val="349456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DC989C-2C25-4BAD-B9CE-A246B2670D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4638" y="34750"/>
            <a:ext cx="4847949" cy="6857999"/>
          </a:xfrm>
          <a:prstGeom prst="rect">
            <a:avLst/>
          </a:prstGeom>
        </p:spPr>
      </p:pic>
      <p:sp>
        <p:nvSpPr>
          <p:cNvPr id="4" name="TextBox 3">
            <a:extLst>
              <a:ext uri="{FF2B5EF4-FFF2-40B4-BE49-F238E27FC236}">
                <a16:creationId xmlns:a16="http://schemas.microsoft.com/office/drawing/2014/main" id="{84BCF386-6C74-4400-AEF1-DCC193235AD2}"/>
              </a:ext>
            </a:extLst>
          </p:cNvPr>
          <p:cNvSpPr txBox="1"/>
          <p:nvPr/>
        </p:nvSpPr>
        <p:spPr>
          <a:xfrm>
            <a:off x="656588" y="1832838"/>
            <a:ext cx="4105611" cy="523220"/>
          </a:xfrm>
          <a:prstGeom prst="rect">
            <a:avLst/>
          </a:prstGeom>
          <a:noFill/>
          <a:ln>
            <a:solidFill>
              <a:schemeClr val="bg2"/>
            </a:solidFill>
          </a:ln>
        </p:spPr>
        <p:txBody>
          <a:bodyPr wrap="none" rtlCol="0" anchor="ctr" anchorCtr="1">
            <a:spAutoFit/>
          </a:bodyPr>
          <a:lstStyle/>
          <a:p>
            <a:r>
              <a:rPr lang="en-US" sz="2800" b="1" dirty="0"/>
              <a:t>Sale Starts October 8</a:t>
            </a:r>
            <a:r>
              <a:rPr lang="en-US" sz="2800" b="1" baseline="30000" dirty="0"/>
              <a:t>th</a:t>
            </a:r>
            <a:r>
              <a:rPr lang="en-US" sz="2800" b="1" dirty="0"/>
              <a:t>!</a:t>
            </a:r>
          </a:p>
        </p:txBody>
      </p:sp>
      <p:sp>
        <p:nvSpPr>
          <p:cNvPr id="8" name="TextBox 7">
            <a:extLst>
              <a:ext uri="{FF2B5EF4-FFF2-40B4-BE49-F238E27FC236}">
                <a16:creationId xmlns:a16="http://schemas.microsoft.com/office/drawing/2014/main" id="{4202FF17-DCB0-4F75-8F46-7A82EC3BFBF4}"/>
              </a:ext>
            </a:extLst>
          </p:cNvPr>
          <p:cNvSpPr txBox="1"/>
          <p:nvPr/>
        </p:nvSpPr>
        <p:spPr>
          <a:xfrm>
            <a:off x="470375" y="3198167"/>
            <a:ext cx="2870899" cy="461665"/>
          </a:xfrm>
          <a:prstGeom prst="rect">
            <a:avLst/>
          </a:prstGeom>
          <a:noFill/>
          <a:ln>
            <a:solidFill>
              <a:schemeClr val="bg2"/>
            </a:solidFill>
          </a:ln>
        </p:spPr>
        <p:txBody>
          <a:bodyPr wrap="square" rtlCol="0" anchor="ctr" anchorCtr="1">
            <a:spAutoFit/>
          </a:bodyPr>
          <a:lstStyle/>
          <a:p>
            <a:r>
              <a:rPr lang="en-US" dirty="0"/>
              <a:t>Bedlam T-shirts</a:t>
            </a:r>
          </a:p>
        </p:txBody>
      </p:sp>
      <p:sp>
        <p:nvSpPr>
          <p:cNvPr id="9" name="TextBox 8">
            <a:extLst>
              <a:ext uri="{FF2B5EF4-FFF2-40B4-BE49-F238E27FC236}">
                <a16:creationId xmlns:a16="http://schemas.microsoft.com/office/drawing/2014/main" id="{38A5EEAE-3B7E-4C28-B4E4-7901772D7357}"/>
              </a:ext>
            </a:extLst>
          </p:cNvPr>
          <p:cNvSpPr txBox="1"/>
          <p:nvPr/>
        </p:nvSpPr>
        <p:spPr>
          <a:xfrm>
            <a:off x="3310403" y="3926180"/>
            <a:ext cx="2292615" cy="461665"/>
          </a:xfrm>
          <a:prstGeom prst="rect">
            <a:avLst/>
          </a:prstGeom>
          <a:noFill/>
          <a:ln>
            <a:solidFill>
              <a:schemeClr val="bg2"/>
            </a:solidFill>
          </a:ln>
        </p:spPr>
        <p:txBody>
          <a:bodyPr wrap="none" rtlCol="0" anchor="ctr" anchorCtr="1">
            <a:spAutoFit/>
          </a:bodyPr>
          <a:lstStyle/>
          <a:p>
            <a:r>
              <a:rPr lang="en-US" dirty="0"/>
              <a:t>See’s Candies</a:t>
            </a:r>
          </a:p>
        </p:txBody>
      </p:sp>
      <p:sp>
        <p:nvSpPr>
          <p:cNvPr id="10" name="TextBox 9">
            <a:extLst>
              <a:ext uri="{FF2B5EF4-FFF2-40B4-BE49-F238E27FC236}">
                <a16:creationId xmlns:a16="http://schemas.microsoft.com/office/drawing/2014/main" id="{ED4280CF-DEB4-4706-B838-3CE3EB1E938B}"/>
              </a:ext>
            </a:extLst>
          </p:cNvPr>
          <p:cNvSpPr txBox="1"/>
          <p:nvPr/>
        </p:nvSpPr>
        <p:spPr>
          <a:xfrm>
            <a:off x="3183842" y="2658897"/>
            <a:ext cx="3446777" cy="461665"/>
          </a:xfrm>
          <a:prstGeom prst="rect">
            <a:avLst/>
          </a:prstGeom>
          <a:noFill/>
          <a:ln>
            <a:solidFill>
              <a:schemeClr val="bg2"/>
            </a:solidFill>
          </a:ln>
        </p:spPr>
        <p:txBody>
          <a:bodyPr wrap="none" rtlCol="0" anchor="ctr" anchorCtr="1">
            <a:spAutoFit/>
          </a:bodyPr>
          <a:lstStyle/>
          <a:p>
            <a:r>
              <a:rPr lang="en-US" dirty="0" err="1"/>
              <a:t>Crockstar</a:t>
            </a:r>
            <a:r>
              <a:rPr lang="en-US" dirty="0"/>
              <a:t> Dinner Club</a:t>
            </a:r>
          </a:p>
        </p:txBody>
      </p:sp>
      <p:sp>
        <p:nvSpPr>
          <p:cNvPr id="11" name="TextBox 10">
            <a:extLst>
              <a:ext uri="{FF2B5EF4-FFF2-40B4-BE49-F238E27FC236}">
                <a16:creationId xmlns:a16="http://schemas.microsoft.com/office/drawing/2014/main" id="{54FB8F91-E0BA-4D50-8836-33ED34F07B16}"/>
              </a:ext>
            </a:extLst>
          </p:cNvPr>
          <p:cNvSpPr txBox="1"/>
          <p:nvPr/>
        </p:nvSpPr>
        <p:spPr>
          <a:xfrm>
            <a:off x="527506" y="531942"/>
            <a:ext cx="5312673" cy="1077218"/>
          </a:xfrm>
          <a:prstGeom prst="rect">
            <a:avLst/>
          </a:prstGeom>
          <a:noFill/>
          <a:ln>
            <a:solidFill>
              <a:schemeClr val="bg2"/>
            </a:solidFill>
          </a:ln>
        </p:spPr>
        <p:txBody>
          <a:bodyPr wrap="none" rtlCol="0" anchor="ctr" anchorCtr="1">
            <a:spAutoFit/>
          </a:bodyPr>
          <a:lstStyle/>
          <a:p>
            <a:pPr algn="ctr"/>
            <a:r>
              <a:rPr lang="en-US" sz="3200" dirty="0"/>
              <a:t>STAFF SENATE FUNDRAISER</a:t>
            </a:r>
          </a:p>
          <a:p>
            <a:pPr algn="ctr"/>
            <a:r>
              <a:rPr lang="en-US" sz="3200" dirty="0"/>
              <a:t>COMING SOON</a:t>
            </a:r>
          </a:p>
        </p:txBody>
      </p:sp>
      <p:pic>
        <p:nvPicPr>
          <p:cNvPr id="13" name="Picture 12">
            <a:extLst>
              <a:ext uri="{FF2B5EF4-FFF2-40B4-BE49-F238E27FC236}">
                <a16:creationId xmlns:a16="http://schemas.microsoft.com/office/drawing/2014/main" id="{F77ACE21-1F7E-4CD1-8F1F-1B717E252F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73133"/>
            <a:ext cx="6704012" cy="2022665"/>
          </a:xfrm>
          <a:prstGeom prst="rect">
            <a:avLst/>
          </a:prstGeom>
        </p:spPr>
      </p:pic>
      <p:sp>
        <p:nvSpPr>
          <p:cNvPr id="2" name="TextBox 1">
            <a:extLst>
              <a:ext uri="{FF2B5EF4-FFF2-40B4-BE49-F238E27FC236}">
                <a16:creationId xmlns:a16="http://schemas.microsoft.com/office/drawing/2014/main" id="{9A2B1FCC-DC16-4813-B7DA-DA5922347338}"/>
              </a:ext>
            </a:extLst>
          </p:cNvPr>
          <p:cNvSpPr txBox="1"/>
          <p:nvPr/>
        </p:nvSpPr>
        <p:spPr>
          <a:xfrm>
            <a:off x="227012" y="4709569"/>
            <a:ext cx="5250155" cy="461665"/>
          </a:xfrm>
          <a:prstGeom prst="rect">
            <a:avLst/>
          </a:prstGeom>
          <a:noFill/>
          <a:ln>
            <a:solidFill>
              <a:schemeClr val="bg2"/>
            </a:solidFill>
          </a:ln>
        </p:spPr>
        <p:txBody>
          <a:bodyPr wrap="none" rtlCol="0" anchor="ctr" anchorCtr="1">
            <a:spAutoFit/>
          </a:bodyPr>
          <a:lstStyle/>
          <a:p>
            <a:r>
              <a:rPr lang="en-US" dirty="0"/>
              <a:t>Paula Cockrell – Committee Chair</a:t>
            </a:r>
          </a:p>
        </p:txBody>
      </p:sp>
    </p:spTree>
    <p:extLst>
      <p:ext uri="{BB962C8B-B14F-4D97-AF65-F5344CB8AC3E}">
        <p14:creationId xmlns:p14="http://schemas.microsoft.com/office/powerpoint/2010/main" val="423725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Staff EVENTS Committee</a:t>
            </a:r>
          </a:p>
        </p:txBody>
      </p:sp>
      <p:sp>
        <p:nvSpPr>
          <p:cNvPr id="3" name="Content Placeholder 2"/>
          <p:cNvSpPr>
            <a:spLocks noGrp="1"/>
          </p:cNvSpPr>
          <p:nvPr>
            <p:ph idx="1"/>
          </p:nvPr>
        </p:nvSpPr>
        <p:spPr/>
        <p:txBody>
          <a:bodyPr>
            <a:normAutofit/>
          </a:bodyPr>
          <a:lstStyle/>
          <a:p>
            <a:pPr marL="0" indent="0">
              <a:buNone/>
            </a:pPr>
            <a:r>
              <a:rPr lang="en-US" dirty="0"/>
              <a:t>Meets the 3</a:t>
            </a:r>
            <a:r>
              <a:rPr lang="en-US" baseline="30000" dirty="0"/>
              <a:t>rd</a:t>
            </a:r>
            <a:r>
              <a:rPr lang="en-US" dirty="0"/>
              <a:t> Wednesday of the month via ZOOM. </a:t>
            </a:r>
          </a:p>
          <a:p>
            <a:pPr marL="0" indent="0">
              <a:buNone/>
            </a:pPr>
            <a:endParaRPr lang="en-US" dirty="0"/>
          </a:p>
          <a:p>
            <a:pPr marL="0" indent="0">
              <a:buNone/>
            </a:pPr>
            <a:r>
              <a:rPr lang="en-US" dirty="0"/>
              <a:t>1</a:t>
            </a:r>
            <a:r>
              <a:rPr lang="en-US" baseline="30000" dirty="0"/>
              <a:t>st</a:t>
            </a:r>
            <a:r>
              <a:rPr lang="en-US" dirty="0"/>
              <a:t> meeting held on September 23</a:t>
            </a:r>
            <a:r>
              <a:rPr lang="en-US" baseline="30000" dirty="0"/>
              <a:t>rd</a:t>
            </a:r>
            <a:r>
              <a:rPr lang="en-US" dirty="0"/>
              <a:t>. Currently working on event for late October.  More details to come.  </a:t>
            </a:r>
          </a:p>
        </p:txBody>
      </p:sp>
    </p:spTree>
    <p:extLst>
      <p:ext uri="{BB962C8B-B14F-4D97-AF65-F5344CB8AC3E}">
        <p14:creationId xmlns:p14="http://schemas.microsoft.com/office/powerpoint/2010/main" val="48600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business and announcements</a:t>
            </a:r>
          </a:p>
        </p:txBody>
      </p:sp>
      <p:sp>
        <p:nvSpPr>
          <p:cNvPr id="3" name="Content Placeholder 2"/>
          <p:cNvSpPr>
            <a:spLocks noGrp="1"/>
          </p:cNvSpPr>
          <p:nvPr>
            <p:ph idx="1"/>
          </p:nvPr>
        </p:nvSpPr>
        <p:spPr/>
        <p:txBody>
          <a:bodyPr/>
          <a:lstStyle/>
          <a:p>
            <a:r>
              <a:rPr lang="en-US" dirty="0"/>
              <a:t>THE FOLLOWING SLIDES ARE THE UPCOMING EVENTS FOR OUHSC</a:t>
            </a:r>
          </a:p>
          <a:p>
            <a:r>
              <a:rPr lang="en-US" dirty="0"/>
              <a:t>IF YOUR DEPARTMENT WOULD LIKE AN EVENT FEATURED HERE – PLEASE EMAIL </a:t>
            </a:r>
            <a:r>
              <a:rPr lang="en-US" dirty="0">
                <a:hlinkClick r:id="rId2"/>
              </a:rPr>
              <a:t>Nancy-Geiger@ouhsc.edu</a:t>
            </a:r>
            <a:r>
              <a:rPr lang="en-US" dirty="0"/>
              <a:t> </a:t>
            </a:r>
          </a:p>
          <a:p>
            <a:endParaRPr lang="en-US" dirty="0"/>
          </a:p>
          <a:p>
            <a:endParaRPr lang="en-US" dirty="0"/>
          </a:p>
        </p:txBody>
      </p:sp>
    </p:spTree>
    <p:extLst>
      <p:ext uri="{BB962C8B-B14F-4D97-AF65-F5344CB8AC3E}">
        <p14:creationId xmlns:p14="http://schemas.microsoft.com/office/powerpoint/2010/main" val="391628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F346-2EC3-4A23-9A3E-01B4CA2E3867}"/>
              </a:ext>
            </a:extLst>
          </p:cNvPr>
          <p:cNvSpPr>
            <a:spLocks noGrp="1"/>
          </p:cNvSpPr>
          <p:nvPr>
            <p:ph type="title"/>
          </p:nvPr>
        </p:nvSpPr>
        <p:spPr>
          <a:xfrm>
            <a:off x="760412" y="720993"/>
            <a:ext cx="10360501" cy="711200"/>
          </a:xfrm>
        </p:spPr>
        <p:txBody>
          <a:bodyPr/>
          <a:lstStyle/>
          <a:p>
            <a:r>
              <a:rPr lang="en-US" dirty="0"/>
              <a:t>Mobile Market </a:t>
            </a:r>
            <a:r>
              <a:rPr lang="en-US" b="1" dirty="0"/>
              <a:t>Volunteers needed</a:t>
            </a:r>
          </a:p>
        </p:txBody>
      </p:sp>
      <p:sp>
        <p:nvSpPr>
          <p:cNvPr id="3" name="Content Placeholder 2">
            <a:extLst>
              <a:ext uri="{FF2B5EF4-FFF2-40B4-BE49-F238E27FC236}">
                <a16:creationId xmlns:a16="http://schemas.microsoft.com/office/drawing/2014/main" id="{1E887EE1-43DF-4EAC-BE7E-A416484AAF13}"/>
              </a:ext>
            </a:extLst>
          </p:cNvPr>
          <p:cNvSpPr>
            <a:spLocks noGrp="1"/>
          </p:cNvSpPr>
          <p:nvPr>
            <p:ph idx="1"/>
          </p:nvPr>
        </p:nvSpPr>
        <p:spPr>
          <a:xfrm>
            <a:off x="227012" y="1752600"/>
            <a:ext cx="11200052" cy="4470400"/>
          </a:xfrm>
        </p:spPr>
        <p:txBody>
          <a:bodyPr>
            <a:normAutofit fontScale="92500" lnSpcReduction="20000"/>
          </a:bodyPr>
          <a:lstStyle/>
          <a:p>
            <a:pPr marL="0" indent="0">
              <a:buNone/>
            </a:pPr>
            <a:r>
              <a:rPr lang="en-US" dirty="0"/>
              <a:t>In partnership with OUHSC, OU Medicine, St. Luke's and Regional Food Bank of Oklahoma, we are launching a Mobile Market available to all members of the OU community.  This Mobile market will distribute Food Packs on Thursdays from *11:30-1pm in designated campus locations.   </a:t>
            </a:r>
          </a:p>
          <a:p>
            <a:endParaRPr lang="en-US" dirty="0"/>
          </a:p>
          <a:p>
            <a:pPr marL="0" indent="0">
              <a:buNone/>
            </a:pPr>
            <a:r>
              <a:rPr lang="en-US" dirty="0"/>
              <a:t>Our Community Outreach Committee has staffed the October volunteer slots.  Kelli Walsh will be organizing volunteers for the November and December months. If you are interested in volunteering please contact </a:t>
            </a:r>
            <a:r>
              <a:rPr lang="en-US" dirty="0">
                <a:hlinkClick r:id="rId2"/>
              </a:rPr>
              <a:t>Kelli-walsh@ouhsc.edu</a:t>
            </a:r>
            <a:r>
              <a:rPr lang="en-US" dirty="0"/>
              <a:t> </a:t>
            </a:r>
          </a:p>
          <a:p>
            <a:pPr marL="0" indent="0">
              <a:buNone/>
            </a:pPr>
            <a:endParaRPr lang="en-US" dirty="0"/>
          </a:p>
          <a:p>
            <a:pPr marL="0" indent="0">
              <a:buNone/>
            </a:pPr>
            <a:r>
              <a:rPr lang="en-US" dirty="0"/>
              <a:t>*times may vary slightly should they add additional sites.  </a:t>
            </a:r>
          </a:p>
        </p:txBody>
      </p:sp>
      <p:sp>
        <p:nvSpPr>
          <p:cNvPr id="4" name="Title 1">
            <a:extLst>
              <a:ext uri="{FF2B5EF4-FFF2-40B4-BE49-F238E27FC236}">
                <a16:creationId xmlns:a16="http://schemas.microsoft.com/office/drawing/2014/main" id="{4D1DA9C9-4232-42BD-81CC-34DF48C67B99}"/>
              </a:ext>
            </a:extLst>
          </p:cNvPr>
          <p:cNvSpPr txBox="1">
            <a:spLocks/>
          </p:cNvSpPr>
          <p:nvPr/>
        </p:nvSpPr>
        <p:spPr>
          <a:xfrm>
            <a:off x="0" y="25400"/>
            <a:ext cx="10512862" cy="838200"/>
          </a:xfrm>
          <a:prstGeom prst="rect">
            <a:avLst/>
          </a:prstGeom>
        </p:spPr>
        <p:txBody>
          <a:bodyPr>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r>
              <a:rPr lang="en-US" sz="4000" b="1" dirty="0">
                <a:solidFill>
                  <a:srgbClr val="FFFFFF"/>
                </a:solidFill>
                <a:latin typeface="Calibri" panose="020F0502020204030204" pitchFamily="34" charset="0"/>
              </a:rPr>
              <a:t>Educational and family task force</a:t>
            </a:r>
          </a:p>
        </p:txBody>
      </p:sp>
    </p:spTree>
    <p:extLst>
      <p:ext uri="{BB962C8B-B14F-4D97-AF65-F5344CB8AC3E}">
        <p14:creationId xmlns:p14="http://schemas.microsoft.com/office/powerpoint/2010/main" val="35229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3664" y="304800"/>
            <a:ext cx="8978322" cy="3396626"/>
          </a:xfrm>
        </p:spPr>
        <p:txBody>
          <a:bodyPr>
            <a:noAutofit/>
          </a:bodyPr>
          <a:lstStyle/>
          <a:p>
            <a:r>
              <a:rPr lang="en-US" sz="6598" b="1" dirty="0">
                <a:solidFill>
                  <a:schemeClr val="tx2"/>
                </a:solidFill>
              </a:rPr>
              <a:t>2021 </a:t>
            </a:r>
            <a:r>
              <a:rPr lang="en-US" sz="6598" b="1" dirty="0" err="1">
                <a:solidFill>
                  <a:schemeClr val="tx2"/>
                </a:solidFill>
              </a:rPr>
              <a:t>BeNEFITS</a:t>
            </a:r>
            <a:br>
              <a:rPr lang="en-US" sz="6598" b="1" dirty="0">
                <a:solidFill>
                  <a:schemeClr val="tx2"/>
                </a:solidFill>
              </a:rPr>
            </a:br>
            <a:br>
              <a:rPr lang="en-US" sz="6598" b="1" dirty="0">
                <a:solidFill>
                  <a:schemeClr val="tx2"/>
                </a:solidFill>
              </a:rPr>
            </a:br>
            <a:r>
              <a:rPr lang="en-US" sz="6598" b="1" dirty="0">
                <a:solidFill>
                  <a:schemeClr val="tx2"/>
                </a:solidFill>
              </a:rPr>
              <a:t> </a:t>
            </a:r>
          </a:p>
        </p:txBody>
      </p:sp>
      <p:sp>
        <p:nvSpPr>
          <p:cNvPr id="3" name="Subtitle 2"/>
          <p:cNvSpPr>
            <a:spLocks noGrp="1"/>
          </p:cNvSpPr>
          <p:nvPr>
            <p:ph type="subTitle" idx="1"/>
          </p:nvPr>
        </p:nvSpPr>
        <p:spPr>
          <a:xfrm>
            <a:off x="1302015" y="1653407"/>
            <a:ext cx="9141619" cy="1655331"/>
          </a:xfrm>
        </p:spPr>
        <p:txBody>
          <a:bodyPr>
            <a:normAutofit fontScale="92500"/>
          </a:bodyPr>
          <a:lstStyle/>
          <a:p>
            <a:r>
              <a:rPr lang="en-US" sz="4800" b="1" dirty="0">
                <a:latin typeface="+mj-lt"/>
              </a:rPr>
              <a:t>Open Enrollment </a:t>
            </a:r>
          </a:p>
          <a:p>
            <a:r>
              <a:rPr lang="en-US" sz="4800" b="1" dirty="0">
                <a:latin typeface="+mj-lt"/>
              </a:rPr>
              <a:t>October 19- November 6, 2020</a:t>
            </a:r>
            <a:endParaRPr lang="en-US" sz="4800" dirty="0">
              <a:latin typeface="+mj-lt"/>
            </a:endParaRPr>
          </a:p>
        </p:txBody>
      </p:sp>
      <p:pic>
        <p:nvPicPr>
          <p:cNvPr id="4" name="Picture 3">
            <a:extLst>
              <a:ext uri="{FF2B5EF4-FFF2-40B4-BE49-F238E27FC236}">
                <a16:creationId xmlns:a16="http://schemas.microsoft.com/office/drawing/2014/main" id="{082EE2F0-1689-48A2-873E-8BD4E94B3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412" y="3429000"/>
            <a:ext cx="7772400" cy="2286000"/>
          </a:xfrm>
          <a:prstGeom prst="rect">
            <a:avLst/>
          </a:prstGeom>
        </p:spPr>
      </p:pic>
    </p:spTree>
    <p:extLst>
      <p:ext uri="{BB962C8B-B14F-4D97-AF65-F5344CB8AC3E}">
        <p14:creationId xmlns:p14="http://schemas.microsoft.com/office/powerpoint/2010/main" val="354641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B3500D5F-F183-46A5-937E-2059E5A6F1D9}"/>
              </a:ext>
            </a:extLst>
          </p:cNvPr>
          <p:cNvSpPr txBox="1">
            <a:spLocks/>
          </p:cNvSpPr>
          <p:nvPr/>
        </p:nvSpPr>
        <p:spPr>
          <a:xfrm>
            <a:off x="417512" y="685800"/>
            <a:ext cx="11353800" cy="3429000"/>
          </a:xfrm>
          <a:prstGeom prst="rect">
            <a:avLst/>
          </a:prstGeom>
        </p:spPr>
        <p:txBody>
          <a:bodyPr>
            <a:normAutofit fontScale="92500" lnSpcReduction="10000"/>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4000" b="1" dirty="0"/>
              <a:t>Notable Benefits changes coming in 2021 </a:t>
            </a:r>
          </a:p>
          <a:p>
            <a:r>
              <a:rPr lang="en-US" sz="2400" dirty="0"/>
              <a:t>OUHSC will continue on the Blue Cross Blue Shield Medical Plan</a:t>
            </a:r>
          </a:p>
          <a:p>
            <a:r>
              <a:rPr lang="en-US" sz="2400" dirty="0"/>
              <a:t>Replace Delta Dental with Blue Cross Blue Shield Dental</a:t>
            </a:r>
          </a:p>
          <a:p>
            <a:r>
              <a:rPr lang="en-US" sz="2400" dirty="0"/>
              <a:t>Replace VSP vision insurance with MetLife</a:t>
            </a:r>
          </a:p>
          <a:p>
            <a:r>
              <a:rPr lang="en-US" sz="2400" dirty="0"/>
              <a:t>Updated salary bands in the 3 Tier model</a:t>
            </a:r>
          </a:p>
          <a:p>
            <a:pPr marL="0" indent="0">
              <a:buNone/>
            </a:pPr>
            <a:endParaRPr lang="en-US" sz="2400" dirty="0"/>
          </a:p>
          <a:p>
            <a:pPr marL="0" indent="0" algn="ctr">
              <a:buNone/>
            </a:pPr>
            <a:r>
              <a:rPr lang="en-US" sz="2400" i="1" dirty="0">
                <a:solidFill>
                  <a:srgbClr val="FFC000"/>
                </a:solidFill>
              </a:rPr>
              <a:t>New 2021 rates released 9/29/20</a:t>
            </a:r>
          </a:p>
          <a:p>
            <a:endParaRPr lang="en-US" dirty="0"/>
          </a:p>
          <a:p>
            <a:endParaRPr lang="en-US" sz="2800" dirty="0"/>
          </a:p>
        </p:txBody>
      </p:sp>
      <p:sp>
        <p:nvSpPr>
          <p:cNvPr id="3" name="Content Placeholder 4">
            <a:extLst>
              <a:ext uri="{FF2B5EF4-FFF2-40B4-BE49-F238E27FC236}">
                <a16:creationId xmlns:a16="http://schemas.microsoft.com/office/drawing/2014/main" id="{3BEEF563-4790-4703-80D2-3EB16E7F90B4}"/>
              </a:ext>
            </a:extLst>
          </p:cNvPr>
          <p:cNvSpPr txBox="1">
            <a:spLocks/>
          </p:cNvSpPr>
          <p:nvPr/>
        </p:nvSpPr>
        <p:spPr>
          <a:xfrm>
            <a:off x="417512" y="4648200"/>
            <a:ext cx="11353800" cy="1447800"/>
          </a:xfrm>
          <a:prstGeom prst="rect">
            <a:avLst/>
          </a:prstGeom>
        </p:spPr>
        <p:txBody>
          <a:bodyPr>
            <a:normAutofit/>
          </a:bodyPr>
          <a:lst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en-US" sz="3700" b="1" dirty="0"/>
              <a:t>Notable Benefits changes coming in 2022 </a:t>
            </a:r>
          </a:p>
          <a:p>
            <a:r>
              <a:rPr lang="en-US" sz="2200" dirty="0"/>
              <a:t>All 3 campus’s moving towards a 1 Tier premium contribution model</a:t>
            </a:r>
          </a:p>
          <a:p>
            <a:endParaRPr lang="en-US" dirty="0"/>
          </a:p>
          <a:p>
            <a:endParaRPr lang="en-US" sz="2800" dirty="0"/>
          </a:p>
        </p:txBody>
      </p:sp>
    </p:spTree>
    <p:extLst>
      <p:ext uri="{BB962C8B-B14F-4D97-AF65-F5344CB8AC3E}">
        <p14:creationId xmlns:p14="http://schemas.microsoft.com/office/powerpoint/2010/main" val="228200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76200"/>
            <a:ext cx="10512862" cy="838200"/>
          </a:xfrm>
        </p:spPr>
        <p:txBody>
          <a:bodyPr>
            <a:normAutofit/>
          </a:bodyPr>
          <a:lstStyle/>
          <a:p>
            <a:pPr algn="ctr"/>
            <a:r>
              <a:rPr lang="en-US" sz="4000" b="1" dirty="0">
                <a:solidFill>
                  <a:srgbClr val="FFFFFF"/>
                </a:solidFill>
                <a:latin typeface="Calibri" panose="020F0502020204030204" pitchFamily="34" charset="0"/>
              </a:rPr>
              <a:t>Human Resources</a:t>
            </a:r>
          </a:p>
        </p:txBody>
      </p:sp>
      <p:sp>
        <p:nvSpPr>
          <p:cNvPr id="5" name="Content Placeholder 4">
            <a:extLst>
              <a:ext uri="{FF2B5EF4-FFF2-40B4-BE49-F238E27FC236}">
                <a16:creationId xmlns:a16="http://schemas.microsoft.com/office/drawing/2014/main" id="{FF4F97BF-23C0-4BC4-AADD-347ED892C32D}"/>
              </a:ext>
            </a:extLst>
          </p:cNvPr>
          <p:cNvSpPr>
            <a:spLocks noGrp="1"/>
          </p:cNvSpPr>
          <p:nvPr>
            <p:ph idx="1"/>
          </p:nvPr>
        </p:nvSpPr>
        <p:spPr>
          <a:xfrm>
            <a:off x="914161" y="1295400"/>
            <a:ext cx="10360501" cy="4470400"/>
          </a:xfrm>
        </p:spPr>
        <p:txBody>
          <a:bodyPr>
            <a:normAutofit/>
          </a:bodyPr>
          <a:lstStyle/>
          <a:p>
            <a:r>
              <a:rPr lang="en-US" sz="4000" dirty="0"/>
              <a:t>Financial/Retirement Planning with </a:t>
            </a:r>
            <a:r>
              <a:rPr lang="en-US" sz="3200" dirty="0"/>
              <a:t>Fidelity still available.  Schedule your virtual appointment by calling (800)642-7131. or go to NetBenefits.com/Sooners to book an appointment. </a:t>
            </a:r>
          </a:p>
        </p:txBody>
      </p:sp>
    </p:spTree>
    <p:extLst>
      <p:ext uri="{BB962C8B-B14F-4D97-AF65-F5344CB8AC3E}">
        <p14:creationId xmlns:p14="http://schemas.microsoft.com/office/powerpoint/2010/main" val="148724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6835334-966B-405A-82D0-680D6F526E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6012" y="1098594"/>
            <a:ext cx="8273625" cy="4660809"/>
          </a:xfrm>
        </p:spPr>
      </p:pic>
      <p:sp>
        <p:nvSpPr>
          <p:cNvPr id="10" name="TextBox 9">
            <a:extLst>
              <a:ext uri="{FF2B5EF4-FFF2-40B4-BE49-F238E27FC236}">
                <a16:creationId xmlns:a16="http://schemas.microsoft.com/office/drawing/2014/main" id="{0CD596D5-73DF-4369-9B97-D0D015004A9D}"/>
              </a:ext>
            </a:extLst>
          </p:cNvPr>
          <p:cNvSpPr txBox="1"/>
          <p:nvPr/>
        </p:nvSpPr>
        <p:spPr>
          <a:xfrm>
            <a:off x="88638" y="3581400"/>
            <a:ext cx="3297698" cy="1200329"/>
          </a:xfrm>
          <a:prstGeom prst="rect">
            <a:avLst/>
          </a:prstGeom>
          <a:noFill/>
          <a:ln>
            <a:solidFill>
              <a:schemeClr val="bg2"/>
            </a:solidFill>
          </a:ln>
        </p:spPr>
        <p:txBody>
          <a:bodyPr wrap="none" rtlCol="0" anchor="ctr" anchorCtr="1">
            <a:spAutoFit/>
          </a:bodyPr>
          <a:lstStyle/>
          <a:p>
            <a:r>
              <a:rPr lang="en-US" sz="3600" dirty="0"/>
              <a:t>Student Union</a:t>
            </a:r>
          </a:p>
          <a:p>
            <a:r>
              <a:rPr lang="en-US" sz="3600" dirty="0"/>
              <a:t>10:30am-3pm</a:t>
            </a:r>
          </a:p>
        </p:txBody>
      </p:sp>
      <p:pic>
        <p:nvPicPr>
          <p:cNvPr id="4100" name="Picture 4" descr="We're back! Open for business at 11AM... - Nikos Pointers Saloon | Facebook">
            <a:extLst>
              <a:ext uri="{FF2B5EF4-FFF2-40B4-BE49-F238E27FC236}">
                <a16:creationId xmlns:a16="http://schemas.microsoft.com/office/drawing/2014/main" id="{C6664863-E23C-4AF4-A22B-EA287C9EB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81" t="13298" r="7941"/>
          <a:stretch/>
        </p:blipFill>
        <p:spPr bwMode="auto">
          <a:xfrm>
            <a:off x="343875" y="1441710"/>
            <a:ext cx="2787225" cy="198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18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C93BB0-9459-4917-8904-29DFBF50EB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0109" y="0"/>
            <a:ext cx="4848606" cy="6858000"/>
          </a:xfrm>
          <a:prstGeom prst="rect">
            <a:avLst/>
          </a:prstGeom>
        </p:spPr>
      </p:pic>
    </p:spTree>
    <p:extLst>
      <p:ext uri="{BB962C8B-B14F-4D97-AF65-F5344CB8AC3E}">
        <p14:creationId xmlns:p14="http://schemas.microsoft.com/office/powerpoint/2010/main" val="63391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990600"/>
            <a:ext cx="12188825" cy="2133600"/>
          </a:xfrm>
        </p:spPr>
        <p:txBody>
          <a:bodyPr>
            <a:normAutofit/>
          </a:bodyPr>
          <a:lstStyle/>
          <a:p>
            <a:r>
              <a:rPr lang="en-US" sz="5400" dirty="0"/>
              <a:t>OUHSC Staff Senate</a:t>
            </a:r>
            <a:br>
              <a:rPr lang="en-US" sz="5400" dirty="0"/>
            </a:br>
            <a:r>
              <a:rPr lang="en-US" sz="5400" dirty="0"/>
              <a:t>Business</a:t>
            </a:r>
          </a:p>
        </p:txBody>
      </p:sp>
      <p:sp>
        <p:nvSpPr>
          <p:cNvPr id="5" name="Subtitle 4">
            <a:extLst>
              <a:ext uri="{FF2B5EF4-FFF2-40B4-BE49-F238E27FC236}">
                <a16:creationId xmlns:a16="http://schemas.microsoft.com/office/drawing/2014/main" id="{FC161974-7843-4AE7-9EA9-70990C153BCD}"/>
              </a:ext>
            </a:extLst>
          </p:cNvPr>
          <p:cNvSpPr>
            <a:spLocks noGrp="1"/>
          </p:cNvSpPr>
          <p:nvPr>
            <p:ph type="subTitle" idx="1"/>
          </p:nvPr>
        </p:nvSpPr>
        <p:spPr>
          <a:xfrm>
            <a:off x="1484311" y="3733800"/>
            <a:ext cx="9220200" cy="1904999"/>
          </a:xfrm>
        </p:spPr>
        <p:txBody>
          <a:bodyPr>
            <a:normAutofit lnSpcReduction="10000"/>
          </a:bodyPr>
          <a:lstStyle/>
          <a:p>
            <a:r>
              <a:rPr lang="en-US" dirty="0"/>
              <a:t>Call to Order time</a:t>
            </a:r>
          </a:p>
          <a:p>
            <a:r>
              <a:rPr lang="en-US" dirty="0"/>
              <a:t> </a:t>
            </a:r>
          </a:p>
          <a:p>
            <a:r>
              <a:rPr lang="en-US" dirty="0"/>
              <a:t>June, August and September minutes sent via email to Senators for approval.  All minutes approved without changes as of 9/30/20.  </a:t>
            </a:r>
          </a:p>
        </p:txBody>
      </p:sp>
    </p:spTree>
    <p:extLst>
      <p:ext uri="{BB962C8B-B14F-4D97-AF65-F5344CB8AC3E}">
        <p14:creationId xmlns:p14="http://schemas.microsoft.com/office/powerpoint/2010/main" val="679419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6F6E0B-9E29-4451-8DF2-3C2177B03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2662" y="0"/>
            <a:ext cx="5143500" cy="6858000"/>
          </a:xfrm>
          <a:prstGeom prst="rect">
            <a:avLst/>
          </a:prstGeom>
        </p:spPr>
      </p:pic>
    </p:spTree>
    <p:extLst>
      <p:ext uri="{BB962C8B-B14F-4D97-AF65-F5344CB8AC3E}">
        <p14:creationId xmlns:p14="http://schemas.microsoft.com/office/powerpoint/2010/main" val="135686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97B807-9F9F-43BB-B7C4-4787BDB661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81" t="5555"/>
          <a:stretch/>
        </p:blipFill>
        <p:spPr>
          <a:xfrm>
            <a:off x="3808412" y="76199"/>
            <a:ext cx="5029200" cy="6805413"/>
          </a:xfrm>
          <a:prstGeom prst="rect">
            <a:avLst/>
          </a:prstGeom>
        </p:spPr>
      </p:pic>
    </p:spTree>
    <p:extLst>
      <p:ext uri="{BB962C8B-B14F-4D97-AF65-F5344CB8AC3E}">
        <p14:creationId xmlns:p14="http://schemas.microsoft.com/office/powerpoint/2010/main" val="398913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8101" y="324312"/>
            <a:ext cx="6394320" cy="3311931"/>
          </a:xfrm>
          <a:prstGeom prst="rect">
            <a:avLst/>
          </a:prstGeom>
        </p:spPr>
      </p:pic>
      <p:pic>
        <p:nvPicPr>
          <p:cNvPr id="17" name="Picture 16">
            <a:extLst>
              <a:ext uri="{FF2B5EF4-FFF2-40B4-BE49-F238E27FC236}">
                <a16:creationId xmlns:a16="http://schemas.microsoft.com/office/drawing/2014/main" id="{A5A59468-5C1A-45EC-BCEA-78AB877A5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8812" y="4045621"/>
            <a:ext cx="8608276" cy="2075171"/>
          </a:xfrm>
          <a:prstGeom prst="rect">
            <a:avLst/>
          </a:prstGeom>
        </p:spPr>
      </p:pic>
      <p:sp>
        <p:nvSpPr>
          <p:cNvPr id="18" name="Rectangle 17">
            <a:extLst>
              <a:ext uri="{FF2B5EF4-FFF2-40B4-BE49-F238E27FC236}">
                <a16:creationId xmlns:a16="http://schemas.microsoft.com/office/drawing/2014/main" id="{CE81488D-A92C-43DC-97BA-674FC30AEC9C}"/>
              </a:ext>
            </a:extLst>
          </p:cNvPr>
          <p:cNvSpPr/>
          <p:nvPr/>
        </p:nvSpPr>
        <p:spPr>
          <a:xfrm>
            <a:off x="3427412" y="5683418"/>
            <a:ext cx="2813591" cy="400110"/>
          </a:xfrm>
          <a:prstGeom prst="rect">
            <a:avLst/>
          </a:prstGeom>
        </p:spPr>
        <p:txBody>
          <a:bodyPr wrap="none">
            <a:spAutoFit/>
          </a:bodyPr>
          <a:lstStyle/>
          <a:p>
            <a:r>
              <a:rPr lang="en-US" sz="2000" dirty="0">
                <a:solidFill>
                  <a:schemeClr val="bg1"/>
                </a:solidFill>
              </a:rPr>
              <a:t>OUHSC - Staff Senate</a:t>
            </a:r>
          </a:p>
        </p:txBody>
      </p:sp>
      <p:sp>
        <p:nvSpPr>
          <p:cNvPr id="20" name="Rectangle 19">
            <a:extLst>
              <a:ext uri="{FF2B5EF4-FFF2-40B4-BE49-F238E27FC236}">
                <a16:creationId xmlns:a16="http://schemas.microsoft.com/office/drawing/2014/main" id="{F3BFA63D-41D4-4FA9-8ED3-EB9C7336ACFE}"/>
              </a:ext>
            </a:extLst>
          </p:cNvPr>
          <p:cNvSpPr/>
          <p:nvPr/>
        </p:nvSpPr>
        <p:spPr>
          <a:xfrm>
            <a:off x="6704012" y="5733713"/>
            <a:ext cx="1438214" cy="400110"/>
          </a:xfrm>
          <a:prstGeom prst="rect">
            <a:avLst/>
          </a:prstGeom>
        </p:spPr>
        <p:txBody>
          <a:bodyPr wrap="none">
            <a:spAutoFit/>
          </a:bodyPr>
          <a:lstStyle/>
          <a:p>
            <a:r>
              <a:rPr lang="en-US" sz="2000" dirty="0">
                <a:solidFill>
                  <a:schemeClr val="bg1"/>
                </a:solidFill>
                <a:latin typeface="+mj-lt"/>
              </a:rPr>
              <a:t>@OUHSCS</a:t>
            </a:r>
          </a:p>
        </p:txBody>
      </p:sp>
      <p:sp>
        <p:nvSpPr>
          <p:cNvPr id="22" name="Rectangle 21">
            <a:extLst>
              <a:ext uri="{FF2B5EF4-FFF2-40B4-BE49-F238E27FC236}">
                <a16:creationId xmlns:a16="http://schemas.microsoft.com/office/drawing/2014/main" id="{D088E488-4FB1-4E17-825F-A14956A07D2B}"/>
              </a:ext>
            </a:extLst>
          </p:cNvPr>
          <p:cNvSpPr/>
          <p:nvPr/>
        </p:nvSpPr>
        <p:spPr>
          <a:xfrm>
            <a:off x="8913812" y="5647961"/>
            <a:ext cx="2526654" cy="400110"/>
          </a:xfrm>
          <a:prstGeom prst="rect">
            <a:avLst/>
          </a:prstGeom>
        </p:spPr>
        <p:txBody>
          <a:bodyPr wrap="none">
            <a:spAutoFit/>
          </a:bodyPr>
          <a:lstStyle/>
          <a:p>
            <a:pPr fontAlgn="base"/>
            <a:r>
              <a:rPr lang="en-US" sz="2000" dirty="0">
                <a:solidFill>
                  <a:schemeClr val="bg1"/>
                </a:solidFill>
                <a:latin typeface="+mj-lt"/>
              </a:rPr>
              <a:t>@ouhscstaffsenate</a:t>
            </a:r>
            <a:endParaRPr lang="en-US" sz="2000" b="0" i="0" dirty="0">
              <a:solidFill>
                <a:schemeClr val="bg1"/>
              </a:solidFill>
              <a:effectLst/>
              <a:latin typeface="+mj-lt"/>
            </a:endParaRPr>
          </a:p>
        </p:txBody>
      </p:sp>
      <p:grpSp>
        <p:nvGrpSpPr>
          <p:cNvPr id="52" name="Group 51">
            <a:extLst>
              <a:ext uri="{FF2B5EF4-FFF2-40B4-BE49-F238E27FC236}">
                <a16:creationId xmlns:a16="http://schemas.microsoft.com/office/drawing/2014/main" id="{5726AC9B-00EE-4951-AAF1-F2BFC08A10FE}"/>
              </a:ext>
            </a:extLst>
          </p:cNvPr>
          <p:cNvGrpSpPr/>
          <p:nvPr/>
        </p:nvGrpSpPr>
        <p:grpSpPr>
          <a:xfrm>
            <a:off x="473814" y="588178"/>
            <a:ext cx="2038623" cy="2068833"/>
            <a:chOff x="473814" y="588178"/>
            <a:chExt cx="2038623" cy="2068833"/>
          </a:xfrm>
        </p:grpSpPr>
        <p:cxnSp>
          <p:nvCxnSpPr>
            <p:cNvPr id="41" name="Straight Connector 40">
              <a:extLst>
                <a:ext uri="{FF2B5EF4-FFF2-40B4-BE49-F238E27FC236}">
                  <a16:creationId xmlns:a16="http://schemas.microsoft.com/office/drawing/2014/main" id="{B98B04C9-6F79-43DC-A686-EF1AEB5C4F90}"/>
                </a:ext>
              </a:extLst>
            </p:cNvPr>
            <p:cNvCxnSpPr>
              <a:cxnSpLocks/>
            </p:cNvCxnSpPr>
            <p:nvPr/>
          </p:nvCxnSpPr>
          <p:spPr>
            <a:xfrm>
              <a:off x="1391054" y="1335114"/>
              <a:ext cx="494145" cy="1321897"/>
            </a:xfrm>
            <a:prstGeom prst="line">
              <a:avLst/>
            </a:prstGeom>
            <a:ln w="1587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Arrow: Right 25">
              <a:extLst>
                <a:ext uri="{FF2B5EF4-FFF2-40B4-BE49-F238E27FC236}">
                  <a16:creationId xmlns:a16="http://schemas.microsoft.com/office/drawing/2014/main" id="{557C913B-10ED-4F96-B927-B7CD0DD97B1D}"/>
                </a:ext>
              </a:extLst>
            </p:cNvPr>
            <p:cNvSpPr/>
            <p:nvPr/>
          </p:nvSpPr>
          <p:spPr>
            <a:xfrm rot="20417410">
              <a:off x="473814" y="588178"/>
              <a:ext cx="2038623" cy="1066800"/>
            </a:xfrm>
            <a:prstGeom prst="rightArrow">
              <a:avLst/>
            </a:prstGeom>
            <a:solidFill>
              <a:srgbClr val="FFFF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Share</a:t>
              </a:r>
            </a:p>
          </p:txBody>
        </p:sp>
      </p:grpSp>
      <p:grpSp>
        <p:nvGrpSpPr>
          <p:cNvPr id="51" name="Group 50">
            <a:extLst>
              <a:ext uri="{FF2B5EF4-FFF2-40B4-BE49-F238E27FC236}">
                <a16:creationId xmlns:a16="http://schemas.microsoft.com/office/drawing/2014/main" id="{9917CEFE-8218-4B32-9086-F23605623B5B}"/>
              </a:ext>
            </a:extLst>
          </p:cNvPr>
          <p:cNvGrpSpPr/>
          <p:nvPr/>
        </p:nvGrpSpPr>
        <p:grpSpPr>
          <a:xfrm>
            <a:off x="2126967" y="1065189"/>
            <a:ext cx="1600200" cy="1823930"/>
            <a:chOff x="2765629" y="2136912"/>
            <a:chExt cx="1600200" cy="1823930"/>
          </a:xfrm>
        </p:grpSpPr>
        <p:cxnSp>
          <p:nvCxnSpPr>
            <p:cNvPr id="46" name="Straight Connector 45">
              <a:extLst>
                <a:ext uri="{FF2B5EF4-FFF2-40B4-BE49-F238E27FC236}">
                  <a16:creationId xmlns:a16="http://schemas.microsoft.com/office/drawing/2014/main" id="{A31093A5-A390-4C2F-B036-3286D52D9F0C}"/>
                </a:ext>
              </a:extLst>
            </p:cNvPr>
            <p:cNvCxnSpPr>
              <a:cxnSpLocks/>
            </p:cNvCxnSpPr>
            <p:nvPr/>
          </p:nvCxnSpPr>
          <p:spPr>
            <a:xfrm>
              <a:off x="3427412" y="2781865"/>
              <a:ext cx="424101" cy="1178977"/>
            </a:xfrm>
            <a:prstGeom prst="line">
              <a:avLst/>
            </a:prstGeom>
            <a:ln w="1587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Arrow: Right 27">
              <a:extLst>
                <a:ext uri="{FF2B5EF4-FFF2-40B4-BE49-F238E27FC236}">
                  <a16:creationId xmlns:a16="http://schemas.microsoft.com/office/drawing/2014/main" id="{C00D4BC8-ED11-4349-95DF-028A211430A7}"/>
                </a:ext>
              </a:extLst>
            </p:cNvPr>
            <p:cNvSpPr/>
            <p:nvPr/>
          </p:nvSpPr>
          <p:spPr>
            <a:xfrm rot="20417410">
              <a:off x="2765629" y="2136912"/>
              <a:ext cx="1600200" cy="1066800"/>
            </a:xfrm>
            <a:prstGeom prst="rightArrow">
              <a:avLst/>
            </a:prstGeom>
            <a:solidFill>
              <a:srgbClr val="C0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Tag</a:t>
              </a:r>
            </a:p>
          </p:txBody>
        </p:sp>
      </p:grpSp>
      <p:grpSp>
        <p:nvGrpSpPr>
          <p:cNvPr id="53" name="Group 52">
            <a:extLst>
              <a:ext uri="{FF2B5EF4-FFF2-40B4-BE49-F238E27FC236}">
                <a16:creationId xmlns:a16="http://schemas.microsoft.com/office/drawing/2014/main" id="{9FB2AB59-E878-4EED-837B-D6172287EC22}"/>
              </a:ext>
            </a:extLst>
          </p:cNvPr>
          <p:cNvGrpSpPr/>
          <p:nvPr/>
        </p:nvGrpSpPr>
        <p:grpSpPr>
          <a:xfrm rot="1464157">
            <a:off x="413444" y="1910461"/>
            <a:ext cx="2159361" cy="1742808"/>
            <a:chOff x="529995" y="2011122"/>
            <a:chExt cx="2159361" cy="1742808"/>
          </a:xfrm>
        </p:grpSpPr>
        <p:cxnSp>
          <p:nvCxnSpPr>
            <p:cNvPr id="48" name="Straight Connector 47">
              <a:extLst>
                <a:ext uri="{FF2B5EF4-FFF2-40B4-BE49-F238E27FC236}">
                  <a16:creationId xmlns:a16="http://schemas.microsoft.com/office/drawing/2014/main" id="{3A161F16-9F91-47B8-ABB0-3640B1479AFB}"/>
                </a:ext>
              </a:extLst>
            </p:cNvPr>
            <p:cNvCxnSpPr>
              <a:cxnSpLocks/>
            </p:cNvCxnSpPr>
            <p:nvPr/>
          </p:nvCxnSpPr>
          <p:spPr>
            <a:xfrm>
              <a:off x="1582214" y="2689761"/>
              <a:ext cx="302985" cy="1064169"/>
            </a:xfrm>
            <a:prstGeom prst="line">
              <a:avLst/>
            </a:prstGeom>
            <a:ln w="158750">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Arrow: Right 28">
              <a:extLst>
                <a:ext uri="{FF2B5EF4-FFF2-40B4-BE49-F238E27FC236}">
                  <a16:creationId xmlns:a16="http://schemas.microsoft.com/office/drawing/2014/main" id="{9F1F396E-964C-4EB5-A47D-FE42E5ADB5FB}"/>
                </a:ext>
              </a:extLst>
            </p:cNvPr>
            <p:cNvSpPr/>
            <p:nvPr/>
          </p:nvSpPr>
          <p:spPr>
            <a:xfrm rot="20409829">
              <a:off x="529995" y="2011122"/>
              <a:ext cx="2159361" cy="1066800"/>
            </a:xfrm>
            <a:prstGeom prst="rightArrow">
              <a:avLst/>
            </a:prstGeom>
            <a:solidFill>
              <a:srgbClr val="0070C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Follow</a:t>
              </a:r>
            </a:p>
          </p:txBody>
        </p:sp>
      </p:grpSp>
      <p:grpSp>
        <p:nvGrpSpPr>
          <p:cNvPr id="50" name="Group 49">
            <a:extLst>
              <a:ext uri="{FF2B5EF4-FFF2-40B4-BE49-F238E27FC236}">
                <a16:creationId xmlns:a16="http://schemas.microsoft.com/office/drawing/2014/main" id="{98512B22-5E5A-4EC0-AF1F-F2D2A83D2FE2}"/>
              </a:ext>
            </a:extLst>
          </p:cNvPr>
          <p:cNvGrpSpPr/>
          <p:nvPr/>
        </p:nvGrpSpPr>
        <p:grpSpPr>
          <a:xfrm rot="19996982">
            <a:off x="2188928" y="2901230"/>
            <a:ext cx="2054820" cy="1913404"/>
            <a:chOff x="2697777" y="975747"/>
            <a:chExt cx="2054820" cy="1913404"/>
          </a:xfrm>
        </p:grpSpPr>
        <p:cxnSp>
          <p:nvCxnSpPr>
            <p:cNvPr id="36" name="Straight Connector 35">
              <a:extLst>
                <a:ext uri="{FF2B5EF4-FFF2-40B4-BE49-F238E27FC236}">
                  <a16:creationId xmlns:a16="http://schemas.microsoft.com/office/drawing/2014/main" id="{E5BB381C-9E4E-41B3-AC1C-95238AB57026}"/>
                </a:ext>
              </a:extLst>
            </p:cNvPr>
            <p:cNvCxnSpPr>
              <a:cxnSpLocks/>
            </p:cNvCxnSpPr>
            <p:nvPr/>
          </p:nvCxnSpPr>
          <p:spPr>
            <a:xfrm flipH="1">
              <a:off x="3273459" y="1676400"/>
              <a:ext cx="224948" cy="1212751"/>
            </a:xfrm>
            <a:prstGeom prst="line">
              <a:avLst/>
            </a:prstGeom>
            <a:ln w="15875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Arrow: Right 29">
              <a:extLst>
                <a:ext uri="{FF2B5EF4-FFF2-40B4-BE49-F238E27FC236}">
                  <a16:creationId xmlns:a16="http://schemas.microsoft.com/office/drawing/2014/main" id="{AC51BA78-A984-4960-BF92-700F9F886A20}"/>
                </a:ext>
              </a:extLst>
            </p:cNvPr>
            <p:cNvSpPr/>
            <p:nvPr/>
          </p:nvSpPr>
          <p:spPr>
            <a:xfrm rot="600212">
              <a:off x="2697777" y="975747"/>
              <a:ext cx="2054820" cy="1066800"/>
            </a:xfrm>
            <a:prstGeom prst="rightArrow">
              <a:avLst/>
            </a:prstGeom>
            <a:solidFill>
              <a:srgbClr val="7030A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latin typeface="Bodoni MT Black" panose="02070A03080606020203" pitchFamily="18" charset="0"/>
                </a:rPr>
                <a:t>LIKE</a:t>
              </a:r>
            </a:p>
          </p:txBody>
        </p:sp>
      </p:grpSp>
    </p:spTree>
    <p:extLst>
      <p:ext uri="{BB962C8B-B14F-4D97-AF65-F5344CB8AC3E}">
        <p14:creationId xmlns:p14="http://schemas.microsoft.com/office/powerpoint/2010/main" val="293988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7618413" y="1079500"/>
            <a:ext cx="4570412" cy="4711700"/>
          </a:xfrm>
        </p:spPr>
        <p:txBody>
          <a:bodyPr>
            <a:normAutofit fontScale="77500" lnSpcReduction="20000"/>
          </a:bodyPr>
          <a:lstStyle/>
          <a:p>
            <a:r>
              <a:rPr lang="en-US" sz="4000" dirty="0"/>
              <a:t>Building </a:t>
            </a:r>
            <a:r>
              <a:rPr lang="en-US" sz="4000" dirty="0" err="1"/>
              <a:t>CommUNITY</a:t>
            </a:r>
            <a:endParaRPr lang="en-US" sz="4000" dirty="0"/>
          </a:p>
          <a:p>
            <a:r>
              <a:rPr lang="en-US" sz="4000" dirty="0"/>
              <a:t>You Matter. Get informed. Get Involved. Staff Senate</a:t>
            </a:r>
          </a:p>
          <a:p>
            <a:endParaRPr lang="en-US" sz="4000" dirty="0"/>
          </a:p>
          <a:p>
            <a:r>
              <a:rPr lang="en-US" sz="3600" dirty="0"/>
              <a:t>This presentation will be posted on our website</a:t>
            </a:r>
          </a:p>
          <a:p>
            <a:r>
              <a:rPr lang="en-US" sz="3600" dirty="0"/>
              <a:t>Ouhsc.edu/</a:t>
            </a:r>
            <a:r>
              <a:rPr lang="en-US" sz="3600" dirty="0" err="1"/>
              <a:t>staffsenate</a:t>
            </a:r>
            <a:r>
              <a:rPr lang="en-US" sz="3600" dirty="0"/>
              <a:t>/  under the news and events link.  </a:t>
            </a:r>
          </a:p>
          <a:p>
            <a:endParaRPr lang="en-US" sz="1200" dirty="0"/>
          </a:p>
          <a:p>
            <a:endParaRPr lang="en-US" sz="800" dirty="0"/>
          </a:p>
        </p:txBody>
      </p:sp>
      <p:pic>
        <p:nvPicPr>
          <p:cNvPr id="6" name="Picture Placeholder 5">
            <a:extLst>
              <a:ext uri="{FF2B5EF4-FFF2-40B4-BE49-F238E27FC236}">
                <a16:creationId xmlns:a16="http://schemas.microsoft.com/office/drawing/2014/main" id="{53008E57-5DC3-4716-B6B8-8526550731C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32" b="1132"/>
          <a:stretch>
            <a:fillRect/>
          </a:stretch>
        </p:blipFill>
        <p:spPr>
          <a:xfrm>
            <a:off x="306929" y="304800"/>
            <a:ext cx="6625683" cy="6019803"/>
          </a:xfrm>
        </p:spPr>
      </p:pic>
    </p:spTree>
    <p:extLst>
      <p:ext uri="{BB962C8B-B14F-4D97-AF65-F5344CB8AC3E}">
        <p14:creationId xmlns:p14="http://schemas.microsoft.com/office/powerpoint/2010/main" val="3008124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08612" y="1563624"/>
            <a:ext cx="5638800" cy="1066800"/>
          </a:xfrm>
        </p:spPr>
        <p:txBody>
          <a:bodyPr>
            <a:normAutofit fontScale="90000"/>
          </a:bodyPr>
          <a:lstStyle/>
          <a:p>
            <a:pPr algn="ctr"/>
            <a:r>
              <a:rPr lang="en-US" dirty="0"/>
              <a:t>Executive committee </a:t>
            </a:r>
            <a:br>
              <a:rPr lang="en-US" dirty="0"/>
            </a:br>
            <a:r>
              <a:rPr lang="en-US" dirty="0"/>
              <a:t>Treasurer’s Report </a:t>
            </a:r>
            <a:br>
              <a:rPr lang="en-US" dirty="0"/>
            </a:br>
            <a:br>
              <a:rPr lang="en-US" dirty="0"/>
            </a:br>
            <a:r>
              <a:rPr lang="en-US" dirty="0">
                <a:solidFill>
                  <a:srgbClr val="FF0000"/>
                </a:solidFill>
              </a:rPr>
              <a:t>JULY report</a:t>
            </a:r>
            <a:br>
              <a:rPr lang="en-US" dirty="0">
                <a:solidFill>
                  <a:srgbClr val="FF0000"/>
                </a:solidFill>
              </a:rPr>
            </a:br>
            <a:endParaRPr lang="en-US" dirty="0">
              <a:solidFill>
                <a:srgbClr val="FF0000"/>
              </a:solidFill>
            </a:endParaRPr>
          </a:p>
        </p:txBody>
      </p:sp>
      <p:sp>
        <p:nvSpPr>
          <p:cNvPr id="4" name="TextBox 3">
            <a:extLst>
              <a:ext uri="{FF2B5EF4-FFF2-40B4-BE49-F238E27FC236}">
                <a16:creationId xmlns:a16="http://schemas.microsoft.com/office/drawing/2014/main" id="{C3ED52A3-E10D-4BD2-A513-C7314C793B82}"/>
              </a:ext>
            </a:extLst>
          </p:cNvPr>
          <p:cNvSpPr txBox="1"/>
          <p:nvPr/>
        </p:nvSpPr>
        <p:spPr>
          <a:xfrm>
            <a:off x="4646612" y="2261092"/>
            <a:ext cx="7315200" cy="4216539"/>
          </a:xfrm>
          <a:prstGeom prst="rect">
            <a:avLst/>
          </a:prstGeom>
          <a:noFill/>
          <a:ln>
            <a:noFill/>
          </a:ln>
        </p:spPr>
        <p:txBody>
          <a:bodyPr wrap="square" rtlCol="0" anchor="ctr" anchorCtr="1">
            <a:spAutoFit/>
          </a:bodyPr>
          <a:lstStyle/>
          <a:p>
            <a:pPr algn="ctr"/>
            <a:r>
              <a:rPr lang="en-US" sz="2800" dirty="0"/>
              <a:t>Due to the upgrade of PeopleSoft system, our August report is still open.   The previously approved/shared report can be found on the Staff Senate Website.  </a:t>
            </a:r>
          </a:p>
          <a:p>
            <a:endParaRPr lang="en-US" sz="3200" dirty="0"/>
          </a:p>
          <a:p>
            <a:pPr algn="ctr"/>
            <a:r>
              <a:rPr lang="en-US" dirty="0"/>
              <a:t>2020-2021 Meeting Archive- </a:t>
            </a:r>
          </a:p>
          <a:p>
            <a:pPr algn="ctr"/>
            <a:r>
              <a:rPr lang="en-US" dirty="0"/>
              <a:t>June 18</a:t>
            </a:r>
            <a:r>
              <a:rPr lang="en-US" baseline="30000" dirty="0"/>
              <a:t>th</a:t>
            </a:r>
            <a:r>
              <a:rPr lang="en-US" dirty="0"/>
              <a:t> 2020 minutes</a:t>
            </a:r>
          </a:p>
          <a:p>
            <a:pPr algn="ctr"/>
            <a:endParaRPr lang="en-US" dirty="0"/>
          </a:p>
          <a:p>
            <a:pPr algn="ctr"/>
            <a:r>
              <a:rPr lang="en-US" b="1" i="1" dirty="0"/>
              <a:t>Senator quorum VOTE needed for July report</a:t>
            </a:r>
          </a:p>
        </p:txBody>
      </p:sp>
      <p:pic>
        <p:nvPicPr>
          <p:cNvPr id="3" name="Picture 2">
            <a:extLst>
              <a:ext uri="{FF2B5EF4-FFF2-40B4-BE49-F238E27FC236}">
                <a16:creationId xmlns:a16="http://schemas.microsoft.com/office/drawing/2014/main" id="{F47D5359-4647-4DF4-958A-93F989220FE3}"/>
              </a:ext>
            </a:extLst>
          </p:cNvPr>
          <p:cNvPicPr>
            <a:picLocks noChangeAspect="1"/>
          </p:cNvPicPr>
          <p:nvPr/>
        </p:nvPicPr>
        <p:blipFill rotWithShape="1">
          <a:blip r:embed="rId2"/>
          <a:srcRect l="17530" t="31245" r="70630" b="17448"/>
          <a:stretch/>
        </p:blipFill>
        <p:spPr>
          <a:xfrm>
            <a:off x="74612" y="152400"/>
            <a:ext cx="4876800" cy="6419088"/>
          </a:xfrm>
          <a:prstGeom prst="rect">
            <a:avLst/>
          </a:prstGeom>
        </p:spPr>
      </p:pic>
    </p:spTree>
    <p:extLst>
      <p:ext uri="{BB962C8B-B14F-4D97-AF65-F5344CB8AC3E}">
        <p14:creationId xmlns:p14="http://schemas.microsoft.com/office/powerpoint/2010/main" val="425721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6AD0E25-D528-4024-A1C7-7DA44411F0CB}"/>
              </a:ext>
            </a:extLst>
          </p:cNvPr>
          <p:cNvGraphicFramePr>
            <a:graphicFrameLocks noChangeAspect="1"/>
          </p:cNvGraphicFramePr>
          <p:nvPr>
            <p:extLst>
              <p:ext uri="{D42A27DB-BD31-4B8C-83A1-F6EECF244321}">
                <p14:modId xmlns:p14="http://schemas.microsoft.com/office/powerpoint/2010/main" val="3308747974"/>
              </p:ext>
            </p:extLst>
          </p:nvPr>
        </p:nvGraphicFramePr>
        <p:xfrm>
          <a:off x="912812" y="52496"/>
          <a:ext cx="10363200" cy="6753008"/>
        </p:xfrm>
        <a:graphic>
          <a:graphicData uri="http://schemas.openxmlformats.org/presentationml/2006/ole">
            <mc:AlternateContent xmlns:mc="http://schemas.openxmlformats.org/markup-compatibility/2006">
              <mc:Choice xmlns:v="urn:schemas-microsoft-com:vml" Requires="v">
                <p:oleObj spid="_x0000_s3092" name="Acrobat Document" r:id="rId3" imgW="7543800" imgH="5829300" progId="AcroExch.Document.DC">
                  <p:embed/>
                </p:oleObj>
              </mc:Choice>
              <mc:Fallback>
                <p:oleObj name="Acrobat Document" r:id="rId3" imgW="7543800" imgH="5829300" progId="AcroExch.Document.DC">
                  <p:embed/>
                  <p:pic>
                    <p:nvPicPr>
                      <p:cNvPr id="0" name=""/>
                      <p:cNvPicPr/>
                      <p:nvPr/>
                    </p:nvPicPr>
                    <p:blipFill>
                      <a:blip r:embed="rId4"/>
                      <a:stretch>
                        <a:fillRect/>
                      </a:stretch>
                    </p:blipFill>
                    <p:spPr>
                      <a:xfrm>
                        <a:off x="912812" y="52496"/>
                        <a:ext cx="10363200" cy="6753008"/>
                      </a:xfrm>
                      <a:prstGeom prst="rect">
                        <a:avLst/>
                      </a:prstGeom>
                    </p:spPr>
                  </p:pic>
                </p:oleObj>
              </mc:Fallback>
            </mc:AlternateContent>
          </a:graphicData>
        </a:graphic>
      </p:graphicFrame>
    </p:spTree>
    <p:extLst>
      <p:ext uri="{BB962C8B-B14F-4D97-AF65-F5344CB8AC3E}">
        <p14:creationId xmlns:p14="http://schemas.microsoft.com/office/powerpoint/2010/main" val="4186096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1" y="316123"/>
            <a:ext cx="10360501" cy="993966"/>
          </a:xfrm>
        </p:spPr>
        <p:txBody>
          <a:bodyPr/>
          <a:lstStyle/>
          <a:p>
            <a:pPr algn="ctr"/>
            <a:r>
              <a:rPr lang="en-US" dirty="0"/>
              <a:t>Committee on committees</a:t>
            </a:r>
          </a:p>
        </p:txBody>
      </p:sp>
      <p:sp>
        <p:nvSpPr>
          <p:cNvPr id="3" name="Content Placeholder 2"/>
          <p:cNvSpPr>
            <a:spLocks noGrp="1"/>
          </p:cNvSpPr>
          <p:nvPr>
            <p:ph idx="1"/>
          </p:nvPr>
        </p:nvSpPr>
        <p:spPr>
          <a:xfrm>
            <a:off x="906477" y="5175605"/>
            <a:ext cx="10360501" cy="1349566"/>
          </a:xfrm>
        </p:spPr>
        <p:txBody>
          <a:bodyPr/>
          <a:lstStyle/>
          <a:p>
            <a:pPr marL="0" indent="0" algn="ctr">
              <a:buNone/>
            </a:pPr>
            <a:r>
              <a:rPr lang="en-US" dirty="0"/>
              <a:t>Carol Clure 271-2054 </a:t>
            </a:r>
            <a:r>
              <a:rPr lang="en-US" dirty="0">
                <a:hlinkClick r:id="rId2"/>
              </a:rPr>
              <a:t>Carol-Clure@ouhsc.edu</a:t>
            </a:r>
            <a:endParaRPr lang="en-US" dirty="0"/>
          </a:p>
          <a:p>
            <a:pPr marL="0" indent="0" algn="ctr">
              <a:buNone/>
            </a:pPr>
            <a:r>
              <a:rPr lang="en-US" dirty="0"/>
              <a:t> Will Andrews </a:t>
            </a:r>
            <a:r>
              <a:rPr lang="en-US" dirty="0">
                <a:hlinkClick r:id="rId3"/>
              </a:rPr>
              <a:t>x36121William-Andrews@ouhsc.edu</a:t>
            </a:r>
            <a:r>
              <a:rPr lang="en-US" dirty="0"/>
              <a:t> </a:t>
            </a:r>
          </a:p>
        </p:txBody>
      </p:sp>
      <p:sp>
        <p:nvSpPr>
          <p:cNvPr id="4" name="TextBox 3">
            <a:extLst>
              <a:ext uri="{FF2B5EF4-FFF2-40B4-BE49-F238E27FC236}">
                <a16:creationId xmlns:a16="http://schemas.microsoft.com/office/drawing/2014/main" id="{E7ACBF25-25A3-4CB7-B81A-9AE60BD9282F}"/>
              </a:ext>
            </a:extLst>
          </p:cNvPr>
          <p:cNvSpPr txBox="1"/>
          <p:nvPr/>
        </p:nvSpPr>
        <p:spPr>
          <a:xfrm>
            <a:off x="1446002" y="1494755"/>
            <a:ext cx="9372600" cy="461665"/>
          </a:xfrm>
          <a:prstGeom prst="rect">
            <a:avLst/>
          </a:prstGeom>
          <a:noFill/>
          <a:ln>
            <a:noFill/>
          </a:ln>
        </p:spPr>
        <p:txBody>
          <a:bodyPr wrap="square" rtlCol="0" anchor="ctr" anchorCtr="1">
            <a:spAutoFit/>
          </a:bodyPr>
          <a:lstStyle/>
          <a:p>
            <a:r>
              <a:rPr lang="en-US" dirty="0"/>
              <a:t>At this time, all committees have full rosters.  </a:t>
            </a:r>
          </a:p>
        </p:txBody>
      </p:sp>
      <p:sp>
        <p:nvSpPr>
          <p:cNvPr id="5" name="Title 1">
            <a:extLst>
              <a:ext uri="{FF2B5EF4-FFF2-40B4-BE49-F238E27FC236}">
                <a16:creationId xmlns:a16="http://schemas.microsoft.com/office/drawing/2014/main" id="{CD339634-01F6-46FC-A686-50C29E586FCD}"/>
              </a:ext>
            </a:extLst>
          </p:cNvPr>
          <p:cNvSpPr txBox="1">
            <a:spLocks/>
          </p:cNvSpPr>
          <p:nvPr/>
        </p:nvSpPr>
        <p:spPr>
          <a:xfrm>
            <a:off x="1065212" y="1942334"/>
            <a:ext cx="10360501" cy="830998"/>
          </a:xfrm>
          <a:prstGeom prst="rect">
            <a:avLst/>
          </a:prstGeom>
          <a:effectLst/>
        </p:spPr>
        <p:txBody>
          <a:bodyPr vert="horz" lIns="121899" tIns="60949" rIns="121899" bIns="60949" rtlCol="0" anchor="b" anchorCtr="0">
            <a:normAutofit/>
          </a:bodyPr>
          <a:lst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a:lstStyle>
          <a:p>
            <a:pPr algn="ctr"/>
            <a:r>
              <a:rPr lang="en-US" dirty="0"/>
              <a:t>Senator report</a:t>
            </a:r>
          </a:p>
        </p:txBody>
      </p:sp>
      <p:sp>
        <p:nvSpPr>
          <p:cNvPr id="6" name="TextBox 5">
            <a:extLst>
              <a:ext uri="{FF2B5EF4-FFF2-40B4-BE49-F238E27FC236}">
                <a16:creationId xmlns:a16="http://schemas.microsoft.com/office/drawing/2014/main" id="{769E8030-A927-468C-902B-D33E0C01A3EA}"/>
              </a:ext>
            </a:extLst>
          </p:cNvPr>
          <p:cNvSpPr txBox="1"/>
          <p:nvPr/>
        </p:nvSpPr>
        <p:spPr>
          <a:xfrm>
            <a:off x="1065212" y="2817470"/>
            <a:ext cx="9372600" cy="1938992"/>
          </a:xfrm>
          <a:prstGeom prst="rect">
            <a:avLst/>
          </a:prstGeom>
          <a:noFill/>
          <a:ln>
            <a:noFill/>
          </a:ln>
        </p:spPr>
        <p:txBody>
          <a:bodyPr wrap="square" rtlCol="0" anchor="ctr" anchorCtr="1">
            <a:spAutoFit/>
          </a:bodyPr>
          <a:lstStyle/>
          <a:p>
            <a:r>
              <a:rPr lang="en-US" dirty="0"/>
              <a:t>1 current Senator vacancy- College of Medicine</a:t>
            </a:r>
          </a:p>
          <a:p>
            <a:r>
              <a:rPr lang="en-US" dirty="0"/>
              <a:t>                    </a:t>
            </a:r>
          </a:p>
          <a:p>
            <a:r>
              <a:rPr lang="en-US" dirty="0"/>
              <a:t>                     Welcome New Senators </a:t>
            </a:r>
          </a:p>
          <a:p>
            <a:r>
              <a:rPr lang="en-US" b="1" dirty="0"/>
              <a:t>Sharon Vasquez- </a:t>
            </a:r>
            <a:r>
              <a:rPr lang="en-US" dirty="0"/>
              <a:t>College of Nursing, Group 4</a:t>
            </a:r>
          </a:p>
          <a:p>
            <a:r>
              <a:rPr lang="en-US" b="1" dirty="0"/>
              <a:t>Wanda </a:t>
            </a:r>
            <a:r>
              <a:rPr lang="en-US" b="1" dirty="0" err="1"/>
              <a:t>Felty</a:t>
            </a:r>
            <a:r>
              <a:rPr lang="en-US" b="1" dirty="0"/>
              <a:t>- </a:t>
            </a:r>
            <a:r>
              <a:rPr lang="en-US" dirty="0"/>
              <a:t>Centers of Excellence, Group 10</a:t>
            </a:r>
          </a:p>
        </p:txBody>
      </p:sp>
    </p:spTree>
    <p:extLst>
      <p:ext uri="{BB962C8B-B14F-4D97-AF65-F5344CB8AC3E}">
        <p14:creationId xmlns:p14="http://schemas.microsoft.com/office/powerpoint/2010/main" val="293704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457200"/>
            <a:ext cx="10360501" cy="1219200"/>
          </a:xfrm>
        </p:spPr>
        <p:txBody>
          <a:bodyPr/>
          <a:lstStyle/>
          <a:p>
            <a:pPr algn="ctr"/>
            <a:r>
              <a:rPr lang="en-US" dirty="0"/>
              <a:t>Communication committee</a:t>
            </a:r>
          </a:p>
        </p:txBody>
      </p:sp>
      <p:sp>
        <p:nvSpPr>
          <p:cNvPr id="3" name="Content Placeholder 2"/>
          <p:cNvSpPr>
            <a:spLocks noGrp="1"/>
          </p:cNvSpPr>
          <p:nvPr>
            <p:ph idx="1"/>
          </p:nvPr>
        </p:nvSpPr>
        <p:spPr>
          <a:xfrm>
            <a:off x="379412" y="1828800"/>
            <a:ext cx="10360501" cy="4470400"/>
          </a:xfrm>
        </p:spPr>
        <p:txBody>
          <a:bodyPr/>
          <a:lstStyle/>
          <a:p>
            <a:pPr marL="0" indent="0">
              <a:buNone/>
            </a:pPr>
            <a:r>
              <a:rPr lang="en-US" dirty="0"/>
              <a:t>Meetings will be held on the 3</a:t>
            </a:r>
            <a:r>
              <a:rPr lang="en-US" baseline="30000" dirty="0"/>
              <a:t>rd</a:t>
            </a:r>
            <a:r>
              <a:rPr lang="en-US" dirty="0"/>
              <a:t> Thursday of each month. </a:t>
            </a:r>
          </a:p>
        </p:txBody>
      </p:sp>
      <p:sp>
        <p:nvSpPr>
          <p:cNvPr id="4" name="TextBox 3">
            <a:extLst>
              <a:ext uri="{FF2B5EF4-FFF2-40B4-BE49-F238E27FC236}">
                <a16:creationId xmlns:a16="http://schemas.microsoft.com/office/drawing/2014/main" id="{0145D7AF-0871-4644-A02D-2E36069DCDC8}"/>
              </a:ext>
            </a:extLst>
          </p:cNvPr>
          <p:cNvSpPr txBox="1"/>
          <p:nvPr/>
        </p:nvSpPr>
        <p:spPr>
          <a:xfrm>
            <a:off x="722312" y="2362200"/>
            <a:ext cx="10744200" cy="3662541"/>
          </a:xfrm>
          <a:prstGeom prst="rect">
            <a:avLst/>
          </a:prstGeom>
          <a:noFill/>
          <a:ln>
            <a:noFill/>
          </a:ln>
        </p:spPr>
        <p:txBody>
          <a:bodyPr wrap="square" rtlCol="0" anchor="ctr" anchorCtr="1">
            <a:spAutoFit/>
          </a:bodyPr>
          <a:lstStyle/>
          <a:p>
            <a:r>
              <a:rPr lang="en-US" dirty="0"/>
              <a:t>Communication Committee met via email in September.  </a:t>
            </a:r>
          </a:p>
          <a:p>
            <a:endParaRPr lang="en-US" dirty="0">
              <a:solidFill>
                <a:srgbClr val="FF0000"/>
              </a:solidFill>
            </a:endParaRPr>
          </a:p>
          <a:p>
            <a:r>
              <a:rPr lang="en-US" dirty="0"/>
              <a:t>The HSC Communication Committee will continue to be the point for updates to social media, the HSC Staff Senate website, and email.   The team works with other SS committees to highlight the efforts, events, outreach, and updates related to HSC Staff Senate.  For the latest Staff Senate Updates, follow them at: </a:t>
            </a:r>
          </a:p>
          <a:p>
            <a:endParaRPr lang="en-US" dirty="0">
              <a:solidFill>
                <a:srgbClr val="FF0000"/>
              </a:solidFill>
            </a:endParaRPr>
          </a:p>
          <a:p>
            <a:r>
              <a:rPr lang="en-US" sz="4000" b="1" dirty="0"/>
              <a:t>Facebook.com/</a:t>
            </a:r>
            <a:r>
              <a:rPr lang="en-US" sz="4000" b="1" dirty="0" err="1"/>
              <a:t>OUHSCStaffSenate</a:t>
            </a:r>
            <a:endParaRPr lang="en-US" sz="4000" b="1" dirty="0"/>
          </a:p>
        </p:txBody>
      </p:sp>
    </p:spTree>
    <p:extLst>
      <p:ext uri="{BB962C8B-B14F-4D97-AF65-F5344CB8AC3E}">
        <p14:creationId xmlns:p14="http://schemas.microsoft.com/office/powerpoint/2010/main" val="4598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457200"/>
            <a:ext cx="10360501" cy="939800"/>
          </a:xfrm>
        </p:spPr>
        <p:txBody>
          <a:bodyPr/>
          <a:lstStyle/>
          <a:p>
            <a:pPr algn="ctr"/>
            <a:r>
              <a:rPr lang="en-US" dirty="0"/>
              <a:t>Community outreach committee</a:t>
            </a:r>
          </a:p>
        </p:txBody>
      </p:sp>
      <p:sp>
        <p:nvSpPr>
          <p:cNvPr id="3" name="Content Placeholder 2"/>
          <p:cNvSpPr>
            <a:spLocks noGrp="1"/>
          </p:cNvSpPr>
          <p:nvPr>
            <p:ph idx="1"/>
          </p:nvPr>
        </p:nvSpPr>
        <p:spPr>
          <a:xfrm>
            <a:off x="417511" y="1524000"/>
            <a:ext cx="11353801" cy="4724400"/>
          </a:xfrm>
        </p:spPr>
        <p:txBody>
          <a:bodyPr>
            <a:normAutofit/>
          </a:bodyPr>
          <a:lstStyle/>
          <a:p>
            <a:pPr marL="0" lvl="0" indent="0">
              <a:buNone/>
            </a:pPr>
            <a:r>
              <a:rPr lang="en-US" dirty="0"/>
              <a:t>Meet the 4</a:t>
            </a:r>
            <a:r>
              <a:rPr lang="en-US" baseline="30000" dirty="0"/>
              <a:t>th</a:t>
            </a:r>
            <a:r>
              <a:rPr lang="en-US" dirty="0"/>
              <a:t> Tuesday of every month via Zoom from 10-11am</a:t>
            </a:r>
          </a:p>
          <a:p>
            <a:pPr marL="0" lvl="0" indent="0">
              <a:lnSpc>
                <a:spcPct val="100000"/>
              </a:lnSpc>
              <a:buNone/>
            </a:pPr>
            <a:endParaRPr lang="en-US" dirty="0"/>
          </a:p>
          <a:p>
            <a:pPr marL="0" lvl="0" indent="0">
              <a:lnSpc>
                <a:spcPct val="100000"/>
              </a:lnSpc>
              <a:buNone/>
            </a:pPr>
            <a:r>
              <a:rPr lang="en-US" dirty="0"/>
              <a:t>In October we will be highlighting and thanking </a:t>
            </a:r>
            <a:r>
              <a:rPr lang="en-US" b="1" dirty="0"/>
              <a:t>Employee Health (the whole team)</a:t>
            </a:r>
            <a:r>
              <a:rPr lang="en-US" dirty="0"/>
              <a:t> for their service everyday and especially during the pandemic. We are collecting bags of Halloween Candy, healthy snacks, etc. starting October 1.  If you wish to donate money, candy or items, please contact Jennie Robison or Kyndall Wahkinney.</a:t>
            </a:r>
          </a:p>
          <a:p>
            <a:pPr marL="0" lvl="0" indent="0">
              <a:lnSpc>
                <a:spcPct val="100000"/>
              </a:lnSpc>
              <a:buNone/>
            </a:pPr>
            <a:r>
              <a:rPr lang="en-US" dirty="0">
                <a:hlinkClick r:id="rId2"/>
              </a:rPr>
              <a:t>Jennie-Robison@ouhsc.edu</a:t>
            </a:r>
            <a:r>
              <a:rPr lang="en-US" dirty="0"/>
              <a:t>  or </a:t>
            </a:r>
            <a:r>
              <a:rPr lang="en-US" dirty="0">
                <a:hlinkClick r:id="rId3"/>
              </a:rPr>
              <a:t>Kyndall-Wahkinney@ouhsc.edu</a:t>
            </a:r>
            <a:r>
              <a:rPr lang="en-US" dirty="0"/>
              <a:t> </a:t>
            </a:r>
          </a:p>
          <a:p>
            <a:pPr marL="0" lvl="0" indent="0">
              <a:buNone/>
            </a:pPr>
            <a:endParaRPr lang="en-US" dirty="0"/>
          </a:p>
        </p:txBody>
      </p:sp>
    </p:spTree>
    <p:extLst>
      <p:ext uri="{BB962C8B-B14F-4D97-AF65-F5344CB8AC3E}">
        <p14:creationId xmlns:p14="http://schemas.microsoft.com/office/powerpoint/2010/main" val="310820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3E9FF0-87BD-4B0D-B87F-38FC2E9ADA50}"/>
              </a:ext>
            </a:extLst>
          </p:cNvPr>
          <p:cNvSpPr txBox="1"/>
          <p:nvPr/>
        </p:nvSpPr>
        <p:spPr>
          <a:xfrm>
            <a:off x="1598612" y="533400"/>
            <a:ext cx="9151864" cy="1015663"/>
          </a:xfrm>
          <a:prstGeom prst="rect">
            <a:avLst/>
          </a:prstGeom>
          <a:noFill/>
          <a:ln>
            <a:noFill/>
          </a:ln>
        </p:spPr>
        <p:txBody>
          <a:bodyPr wrap="none" rtlCol="0" anchor="ctr" anchorCtr="1">
            <a:spAutoFit/>
          </a:bodyPr>
          <a:lstStyle/>
          <a:p>
            <a:r>
              <a:rPr lang="en-US" sz="6000" dirty="0"/>
              <a:t>Employee of the Month </a:t>
            </a:r>
          </a:p>
        </p:txBody>
      </p:sp>
      <p:sp>
        <p:nvSpPr>
          <p:cNvPr id="3" name="TextBox 2">
            <a:extLst>
              <a:ext uri="{FF2B5EF4-FFF2-40B4-BE49-F238E27FC236}">
                <a16:creationId xmlns:a16="http://schemas.microsoft.com/office/drawing/2014/main" id="{FB7CF541-24B0-4045-AFE7-A9C74DC40B51}"/>
              </a:ext>
            </a:extLst>
          </p:cNvPr>
          <p:cNvSpPr txBox="1"/>
          <p:nvPr/>
        </p:nvSpPr>
        <p:spPr>
          <a:xfrm>
            <a:off x="379412" y="2743200"/>
            <a:ext cx="5562600" cy="1938992"/>
          </a:xfrm>
          <a:prstGeom prst="rect">
            <a:avLst/>
          </a:prstGeom>
          <a:noFill/>
          <a:ln>
            <a:noFill/>
          </a:ln>
        </p:spPr>
        <p:txBody>
          <a:bodyPr wrap="square" rtlCol="0" anchor="ctr" anchorCtr="1">
            <a:spAutoFit/>
          </a:bodyPr>
          <a:lstStyle/>
          <a:p>
            <a:pPr algn="ctr"/>
            <a:r>
              <a:rPr lang="en-US" sz="3200" dirty="0"/>
              <a:t>OCTOBER 2020</a:t>
            </a:r>
          </a:p>
          <a:p>
            <a:pPr algn="ctr"/>
            <a:r>
              <a:rPr lang="en-US" sz="4400" dirty="0"/>
              <a:t>Joseph Schmidt</a:t>
            </a:r>
          </a:p>
          <a:p>
            <a:pPr algn="ctr"/>
            <a:r>
              <a:rPr lang="en-US" sz="4400" dirty="0"/>
              <a:t>HSC Student Affairs</a:t>
            </a:r>
          </a:p>
        </p:txBody>
      </p:sp>
      <p:pic>
        <p:nvPicPr>
          <p:cNvPr id="7" name="Picture 6">
            <a:extLst>
              <a:ext uri="{FF2B5EF4-FFF2-40B4-BE49-F238E27FC236}">
                <a16:creationId xmlns:a16="http://schemas.microsoft.com/office/drawing/2014/main" id="{48204B9D-01E5-4B04-985E-04DD66529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071" y="1752600"/>
            <a:ext cx="4634393" cy="4648200"/>
          </a:xfrm>
          <a:prstGeom prst="rect">
            <a:avLst/>
          </a:prstGeom>
          <a:ln w="88900">
            <a:solidFill>
              <a:schemeClr val="bg1"/>
            </a:solidFill>
          </a:ln>
        </p:spPr>
      </p:pic>
    </p:spTree>
    <p:extLst>
      <p:ext uri="{BB962C8B-B14F-4D97-AF65-F5344CB8AC3E}">
        <p14:creationId xmlns:p14="http://schemas.microsoft.com/office/powerpoint/2010/main" val="106432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Employee of the month committee</a:t>
            </a:r>
          </a:p>
        </p:txBody>
      </p:sp>
      <p:sp>
        <p:nvSpPr>
          <p:cNvPr id="3" name="Content Placeholder 2"/>
          <p:cNvSpPr>
            <a:spLocks noGrp="1"/>
          </p:cNvSpPr>
          <p:nvPr>
            <p:ph idx="1"/>
          </p:nvPr>
        </p:nvSpPr>
        <p:spPr>
          <a:xfrm>
            <a:off x="627632" y="1981200"/>
            <a:ext cx="10933560" cy="4114800"/>
          </a:xfrm>
        </p:spPr>
        <p:txBody>
          <a:bodyPr>
            <a:normAutofit fontScale="25000" lnSpcReduction="20000"/>
          </a:bodyPr>
          <a:lstStyle/>
          <a:p>
            <a:r>
              <a:rPr lang="en-US" sz="12800" dirty="0"/>
              <a:t>Eligibility- FT, Non faculty appt.  Worked at least 5 consecutive calendar years.  </a:t>
            </a:r>
          </a:p>
          <a:p>
            <a:r>
              <a:rPr lang="en-US" sz="12800" dirty="0"/>
              <a:t>3 letters of support from OUHSC personnel (one from direct supervisor)</a:t>
            </a:r>
          </a:p>
          <a:p>
            <a:r>
              <a:rPr lang="en-US" sz="12800" i="1" dirty="0"/>
              <a:t>Nominee must not have received the Employee of the Month award in the past five years. </a:t>
            </a:r>
          </a:p>
          <a:p>
            <a:pPr marL="0" indent="0">
              <a:buNone/>
            </a:pPr>
            <a:endParaRPr lang="en-US" sz="12800" i="1" dirty="0"/>
          </a:p>
          <a:p>
            <a:pPr marL="0" indent="0" algn="ctr">
              <a:buNone/>
            </a:pPr>
            <a:r>
              <a:rPr lang="en-US" sz="12800" dirty="0"/>
              <a:t>Complete eligibility and details can be found on our Staff Senate website.  </a:t>
            </a:r>
          </a:p>
          <a:p>
            <a:pPr marL="0" indent="0">
              <a:buNone/>
            </a:pPr>
            <a:r>
              <a:rPr lang="en-US" sz="9800" dirty="0"/>
              <a:t> </a:t>
            </a:r>
          </a:p>
          <a:p>
            <a:endParaRPr lang="en-US" dirty="0"/>
          </a:p>
        </p:txBody>
      </p:sp>
    </p:spTree>
    <p:extLst>
      <p:ext uri="{BB962C8B-B14F-4D97-AF65-F5344CB8AC3E}">
        <p14:creationId xmlns:p14="http://schemas.microsoft.com/office/powerpoint/2010/main" val="89629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TF03460512.potx" id="{FAD57A1D-FD3F-410E-BC16-DC0572F34EA3}" vid="{8B1535A0-4296-40FA-BB7E-C6BB75A63359}"/>
    </a:ext>
  </a:ext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27704</TotalTime>
  <Words>899</Words>
  <Application>Microsoft Office PowerPoint</Application>
  <PresentationFormat>Custom</PresentationFormat>
  <Paragraphs>105</Paragraphs>
  <Slides>23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Bodoni MT Black</vt:lpstr>
      <vt:lpstr>Calibri</vt:lpstr>
      <vt:lpstr>Cambria</vt:lpstr>
      <vt:lpstr>Century Gothic</vt:lpstr>
      <vt:lpstr>Crimson landscape design template</vt:lpstr>
      <vt:lpstr>Adobe Acrobat Document</vt:lpstr>
      <vt:lpstr>Staff Senate  Meeting  October 1, 2020</vt:lpstr>
      <vt:lpstr>OUHSC Staff Senate Business</vt:lpstr>
      <vt:lpstr>Executive committee  Treasurer’s Report   JULY report </vt:lpstr>
      <vt:lpstr>PowerPoint Presentation</vt:lpstr>
      <vt:lpstr>Committee on committees</vt:lpstr>
      <vt:lpstr>Communication committee</vt:lpstr>
      <vt:lpstr>Community outreach committee</vt:lpstr>
      <vt:lpstr>PowerPoint Presentation</vt:lpstr>
      <vt:lpstr>Employee of the month committee</vt:lpstr>
      <vt:lpstr>Fundraising COMMITTEE</vt:lpstr>
      <vt:lpstr>PowerPoint Presentation</vt:lpstr>
      <vt:lpstr>Staff EVENTS Committee</vt:lpstr>
      <vt:lpstr>New business and announcements</vt:lpstr>
      <vt:lpstr>Mobile Market Volunteers needed</vt:lpstr>
      <vt:lpstr>2021 BeNEFITS   </vt:lpstr>
      <vt:lpstr>PowerPoint Presentation</vt:lpstr>
      <vt:lpstr>Human Resources</vt:lpstr>
      <vt:lpstr>PowerPoint Presentation</vt:lpstr>
      <vt:lpstr>PowerPoint Presentation</vt:lpstr>
      <vt:lpstr>PowerPoint Presentation</vt:lpstr>
      <vt:lpstr>PowerPoint Presentation</vt:lpstr>
      <vt:lpstr>PowerPoint Presentation</vt:lpstr>
      <vt:lpstr>PowerPoint Presentation</vt:lpstr>
    </vt:vector>
  </TitlesOfParts>
  <Company>OUHSC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OUHSC Staff Senate</dc:title>
  <dc:creator>Walton, Marty (HSC)</dc:creator>
  <cp:lastModifiedBy>Geiger, Nancy A.  (HSC)</cp:lastModifiedBy>
  <cp:revision>369</cp:revision>
  <cp:lastPrinted>2019-03-07T14:34:18Z</cp:lastPrinted>
  <dcterms:created xsi:type="dcterms:W3CDTF">2018-10-04T13:29:49Z</dcterms:created>
  <dcterms:modified xsi:type="dcterms:W3CDTF">2020-10-01T16:04:37Z</dcterms:modified>
  <cp:contentStatus/>
</cp:coreProperties>
</file>