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1"/>
  </p:notesMasterIdLst>
  <p:handoutMasterIdLst>
    <p:handoutMasterId r:id="rId22"/>
  </p:handoutMasterIdLst>
  <p:sldIdLst>
    <p:sldId id="386" r:id="rId2"/>
    <p:sldId id="299" r:id="rId3"/>
    <p:sldId id="274" r:id="rId4"/>
    <p:sldId id="327" r:id="rId5"/>
    <p:sldId id="328" r:id="rId6"/>
    <p:sldId id="312" r:id="rId7"/>
    <p:sldId id="372" r:id="rId8"/>
    <p:sldId id="329" r:id="rId9"/>
    <p:sldId id="371" r:id="rId10"/>
    <p:sldId id="326" r:id="rId11"/>
    <p:sldId id="320" r:id="rId12"/>
    <p:sldId id="321" r:id="rId13"/>
    <p:sldId id="375" r:id="rId14"/>
    <p:sldId id="398" r:id="rId15"/>
    <p:sldId id="311" r:id="rId16"/>
    <p:sldId id="325" r:id="rId17"/>
    <p:sldId id="355" r:id="rId18"/>
    <p:sldId id="266" r:id="rId19"/>
    <p:sldId id="297" r:id="rId20"/>
  </p:sldIdLst>
  <p:sldSz cx="12188825" cy="6858000"/>
  <p:notesSz cx="6858000" cy="92408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F4457-1DDC-49A7-9D1C-554EF0853E06}">
          <p14:sldIdLst>
            <p14:sldId id="386"/>
            <p14:sldId id="299"/>
            <p14:sldId id="274"/>
            <p14:sldId id="327"/>
            <p14:sldId id="328"/>
            <p14:sldId id="312"/>
            <p14:sldId id="372"/>
            <p14:sldId id="329"/>
            <p14:sldId id="371"/>
            <p14:sldId id="326"/>
            <p14:sldId id="320"/>
            <p14:sldId id="321"/>
            <p14:sldId id="375"/>
            <p14:sldId id="398"/>
            <p14:sldId id="311"/>
            <p14:sldId id="325"/>
            <p14:sldId id="355"/>
            <p14:sldId id="266"/>
            <p14:sldId id="297"/>
          </p14:sldIdLst>
        </p14:section>
      </p14:sectionLst>
    </p:ex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er, Kelli  (HSC)" initials="DK(" lastIdx="1" clrIdx="0">
    <p:extLst>
      <p:ext uri="{19B8F6BF-5375-455C-9EA6-DF929625EA0E}">
        <p15:presenceInfo xmlns:p15="http://schemas.microsoft.com/office/powerpoint/2012/main" userId="S-1-5-21-598231604-1040596609-1897138802-969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p:cViewPr varScale="1">
        <p:scale>
          <a:sx n="87" d="100"/>
          <a:sy n="87" d="100"/>
        </p:scale>
        <p:origin x="120" y="648"/>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91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2514" tIns="46258" rIns="92514" bIns="46258" rtlCol="0"/>
          <a:lstStyle>
            <a:lvl1pPr algn="l">
              <a:defRPr sz="1200"/>
            </a:lvl1pPr>
          </a:lstStyle>
          <a:p>
            <a:endParaRPr dirty="0"/>
          </a:p>
        </p:txBody>
      </p:sp>
      <p:sp>
        <p:nvSpPr>
          <p:cNvPr id="3" name="Date Placeholder 2"/>
          <p:cNvSpPr>
            <a:spLocks noGrp="1"/>
          </p:cNvSpPr>
          <p:nvPr>
            <p:ph type="dt" sz="quarter" idx="1"/>
          </p:nvPr>
        </p:nvSpPr>
        <p:spPr>
          <a:xfrm>
            <a:off x="3884613" y="0"/>
            <a:ext cx="2971800" cy="462042"/>
          </a:xfrm>
          <a:prstGeom prst="rect">
            <a:avLst/>
          </a:prstGeom>
        </p:spPr>
        <p:txBody>
          <a:bodyPr vert="horz" lIns="92514" tIns="46258" rIns="92514" bIns="46258" rtlCol="0"/>
          <a:lstStyle>
            <a:lvl1pPr algn="r">
              <a:defRPr sz="1200"/>
            </a:lvl1pPr>
          </a:lstStyle>
          <a:p>
            <a:fld id="{4954C6E1-AF92-4FB7-A013-0B520EBC30AE}" type="datetimeFigureOut">
              <a:rPr lang="en-US"/>
              <a:t>9/1/2020</a:t>
            </a:fld>
            <a:endParaRPr dirty="0"/>
          </a:p>
        </p:txBody>
      </p:sp>
      <p:sp>
        <p:nvSpPr>
          <p:cNvPr id="4" name="Footer Placeholder 3"/>
          <p:cNvSpPr>
            <a:spLocks noGrp="1"/>
          </p:cNvSpPr>
          <p:nvPr>
            <p:ph type="ftr" sz="quarter" idx="2"/>
          </p:nvPr>
        </p:nvSpPr>
        <p:spPr>
          <a:xfrm>
            <a:off x="0" y="8777192"/>
            <a:ext cx="2971800" cy="462042"/>
          </a:xfrm>
          <a:prstGeom prst="rect">
            <a:avLst/>
          </a:prstGeom>
        </p:spPr>
        <p:txBody>
          <a:bodyPr vert="horz" lIns="92514" tIns="46258" rIns="92514" bIns="46258" rtlCol="0" anchor="b"/>
          <a:lstStyle>
            <a:lvl1pPr algn="l">
              <a:defRPr sz="1200"/>
            </a:lvl1pPr>
          </a:lstStyle>
          <a:p>
            <a:endParaRPr dirty="0"/>
          </a:p>
        </p:txBody>
      </p:sp>
      <p:sp>
        <p:nvSpPr>
          <p:cNvPr id="5" name="Slide Number Placeholder 4"/>
          <p:cNvSpPr>
            <a:spLocks noGrp="1"/>
          </p:cNvSpPr>
          <p:nvPr>
            <p:ph type="sldNum" sz="quarter" idx="3"/>
          </p:nvPr>
        </p:nvSpPr>
        <p:spPr>
          <a:xfrm>
            <a:off x="3884613" y="8777192"/>
            <a:ext cx="2971800" cy="462042"/>
          </a:xfrm>
          <a:prstGeom prst="rect">
            <a:avLst/>
          </a:prstGeom>
        </p:spPr>
        <p:txBody>
          <a:bodyPr vert="horz" lIns="92514" tIns="46258" rIns="92514" bIns="46258" rtlCol="0" anchor="b"/>
          <a:lstStyle>
            <a:lvl1pPr algn="r">
              <a:defRPr sz="1200"/>
            </a:lvl1pPr>
          </a:lstStyle>
          <a:p>
            <a:fld id="{DA52D9BF-D574-4807-B36C-9E2A025BE826}" type="slidenum">
              <a:rPr/>
              <a:t>‹#›</a:t>
            </a:fld>
            <a:endParaRP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2514" tIns="46258" rIns="92514" bIns="46258" rtlCol="0"/>
          <a:lstStyle>
            <a:lvl1pPr algn="l">
              <a:defRPr sz="1200"/>
            </a:lvl1pPr>
          </a:lstStyle>
          <a:p>
            <a:endParaRPr dirty="0"/>
          </a:p>
        </p:txBody>
      </p:sp>
      <p:sp>
        <p:nvSpPr>
          <p:cNvPr id="3" name="Date Placeholder 2"/>
          <p:cNvSpPr>
            <a:spLocks noGrp="1"/>
          </p:cNvSpPr>
          <p:nvPr>
            <p:ph type="dt" idx="1"/>
          </p:nvPr>
        </p:nvSpPr>
        <p:spPr>
          <a:xfrm>
            <a:off x="3884613" y="0"/>
            <a:ext cx="2971800" cy="462042"/>
          </a:xfrm>
          <a:prstGeom prst="rect">
            <a:avLst/>
          </a:prstGeom>
        </p:spPr>
        <p:txBody>
          <a:bodyPr vert="horz" lIns="92514" tIns="46258" rIns="92514" bIns="46258" rtlCol="0"/>
          <a:lstStyle>
            <a:lvl1pPr algn="r">
              <a:defRPr sz="1200"/>
            </a:lvl1pPr>
          </a:lstStyle>
          <a:p>
            <a:fld id="{95C10850-0874-4A61-99B4-D613C5E8D9EA}" type="datetimeFigureOut">
              <a:rPr lang="en-US"/>
              <a:t>9/1/2020</a:t>
            </a:fld>
            <a:endParaRPr dirty="0"/>
          </a:p>
        </p:txBody>
      </p:sp>
      <p:sp>
        <p:nvSpPr>
          <p:cNvPr id="4" name="Slide Image Placeholder 3"/>
          <p:cNvSpPr>
            <a:spLocks noGrp="1" noRot="1" noChangeAspect="1"/>
          </p:cNvSpPr>
          <p:nvPr>
            <p:ph type="sldImg" idx="2"/>
          </p:nvPr>
        </p:nvSpPr>
        <p:spPr>
          <a:xfrm>
            <a:off x="350838" y="693738"/>
            <a:ext cx="6156325" cy="3463925"/>
          </a:xfrm>
          <a:prstGeom prst="rect">
            <a:avLst/>
          </a:prstGeom>
          <a:noFill/>
          <a:ln w="12700">
            <a:solidFill>
              <a:prstClr val="black"/>
            </a:solidFill>
          </a:ln>
        </p:spPr>
        <p:txBody>
          <a:bodyPr vert="horz" lIns="92514" tIns="46258" rIns="92514" bIns="46258" rtlCol="0" anchor="ctr"/>
          <a:lstStyle/>
          <a:p>
            <a:endParaRPr dirty="0"/>
          </a:p>
        </p:txBody>
      </p:sp>
      <p:sp>
        <p:nvSpPr>
          <p:cNvPr id="5" name="Notes Placeholder 4"/>
          <p:cNvSpPr>
            <a:spLocks noGrp="1"/>
          </p:cNvSpPr>
          <p:nvPr>
            <p:ph type="body" sz="quarter" idx="3"/>
          </p:nvPr>
        </p:nvSpPr>
        <p:spPr>
          <a:xfrm>
            <a:off x="685800" y="4389399"/>
            <a:ext cx="5486400" cy="4158377"/>
          </a:xfrm>
          <a:prstGeom prst="rect">
            <a:avLst/>
          </a:prstGeom>
        </p:spPr>
        <p:txBody>
          <a:bodyPr vert="horz" lIns="92514" tIns="46258" rIns="92514" bIns="4625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7192"/>
            <a:ext cx="2971800" cy="462042"/>
          </a:xfrm>
          <a:prstGeom prst="rect">
            <a:avLst/>
          </a:prstGeom>
        </p:spPr>
        <p:txBody>
          <a:bodyPr vert="horz" lIns="92514" tIns="46258" rIns="92514" bIns="46258" rtlCol="0" anchor="b"/>
          <a:lstStyle>
            <a:lvl1pPr algn="l">
              <a:defRPr sz="1200"/>
            </a:lvl1pPr>
          </a:lstStyle>
          <a:p>
            <a:endParaRPr dirty="0"/>
          </a:p>
        </p:txBody>
      </p:sp>
      <p:sp>
        <p:nvSpPr>
          <p:cNvPr id="7" name="Slide Number Placeholder 6"/>
          <p:cNvSpPr>
            <a:spLocks noGrp="1"/>
          </p:cNvSpPr>
          <p:nvPr>
            <p:ph type="sldNum" sz="quarter" idx="5"/>
          </p:nvPr>
        </p:nvSpPr>
        <p:spPr>
          <a:xfrm>
            <a:off x="3884613" y="8777192"/>
            <a:ext cx="2971800" cy="462042"/>
          </a:xfrm>
          <a:prstGeom prst="rect">
            <a:avLst/>
          </a:prstGeom>
        </p:spPr>
        <p:txBody>
          <a:bodyPr vert="horz" lIns="92514" tIns="46258" rIns="92514" bIns="46258" rtlCol="0" anchor="b"/>
          <a:lstStyle>
            <a:lvl1pPr algn="r">
              <a:defRPr sz="1200"/>
            </a:lvl1pPr>
          </a:lstStyle>
          <a:p>
            <a:fld id="{9E11EC53-F507-411E-9ADC-FBCFECE09D3D}" type="slidenum">
              <a:rPr/>
              <a:t>‹#›</a:t>
            </a:fld>
            <a:endParaRP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3</a:t>
            </a:fld>
            <a:endParaRPr lang="en-US" dirty="0"/>
          </a:p>
        </p:txBody>
      </p:sp>
    </p:spTree>
    <p:extLst>
      <p:ext uri="{BB962C8B-B14F-4D97-AF65-F5344CB8AC3E}">
        <p14:creationId xmlns:p14="http://schemas.microsoft.com/office/powerpoint/2010/main" val="148421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a:t>Click to edit Master title style</a:t>
            </a:r>
            <a:endParaRPr dirty="0"/>
          </a:p>
        </p:txBody>
      </p:sp>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9/1/2020</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descr="An empty placeholder to add an image. Click on the placeholder and select the image that you wish to add."/>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9/1/2020</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9/1/2020</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685800"/>
            <a:ext cx="1843982" cy="558800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9/1/2020</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9/1/2020</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9/1/2020</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t>9/1/2020</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t>9/1/2020</a:t>
            </a:fld>
            <a:endParaRPr lang="en-US" dirty="0"/>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9/1/2020</a:t>
            </a:fld>
            <a:endParaRPr lang="en-US" dirty="0"/>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3B9B9059-F1D6-41D0-95CF-D21CAA096B3A}" type="datetimeFigureOut">
              <a:rPr lang="en-US" smtClean="0"/>
              <a:pPr/>
              <a:t>9/1/2020</a:t>
            </a:fld>
            <a:endParaRPr lang="en-US" dirty="0"/>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9/1/2020</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descr="An empty placeholder to add an image. Click on the placeholder and select the image that you wish to add."/>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9/1/2020</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9/1/2020</a:t>
            </a:fld>
            <a:endParaRPr lang="en-US" dirty="0"/>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Nancy-Geiger@ouhsc.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s://mcusercontent.com/08bdcd4d10d14a6df4c9bc87f/images/940e472b-0a3e-4e17-8bdd-6239923e99df.png" TargetMode="External"/><Relationship Id="rId2" Type="http://schemas.openxmlformats.org/officeDocument/2006/relationships/hyperlink" Target="https://urldefense.proofpoint.com/v2/url?u=http-3A__s2.bl-2D1.com_h_cWmdSJlX-3Furl-3Dhttps-3A__www.outpacecancer.com_&amp;d=DwMFAg&amp;c=VjzId-SM5S6aVB_cCGQ0d3uo9UfKByQ3sI6Audoy6dY&amp;r=qGey_qiVKIldsqNAWEcfXJcH7J0sCGpl8j38VasCIKo&amp;m=VCiurMvcvTXIaeNPSPMb78gy0fPB8_sphYvswICPQYQ&amp;s=ImW8DRDBE9phF-u0G6eXYbortd-ygSUY1fxHSWZhhrE&amp;e="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x36121William-Andrews@ouhsc.edu" TargetMode="External"/><Relationship Id="rId2" Type="http://schemas.openxmlformats.org/officeDocument/2006/relationships/hyperlink" Target="mailto:Carol-Clure@ouhsc.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1660" y="381000"/>
            <a:ext cx="8978322" cy="3396626"/>
          </a:xfrm>
        </p:spPr>
        <p:txBody>
          <a:bodyPr>
            <a:noAutofit/>
          </a:bodyPr>
          <a:lstStyle/>
          <a:p>
            <a:r>
              <a:rPr lang="en-US" sz="6598" b="1" dirty="0">
                <a:solidFill>
                  <a:schemeClr val="tx2"/>
                </a:solidFill>
              </a:rPr>
              <a:t>2021 </a:t>
            </a:r>
            <a:r>
              <a:rPr lang="en-US" sz="6598" b="1" dirty="0" err="1">
                <a:solidFill>
                  <a:schemeClr val="tx2"/>
                </a:solidFill>
              </a:rPr>
              <a:t>BeNEFITS</a:t>
            </a:r>
            <a:br>
              <a:rPr lang="en-US" sz="6598" b="1" dirty="0">
                <a:solidFill>
                  <a:schemeClr val="tx2"/>
                </a:solidFill>
              </a:rPr>
            </a:br>
            <a:br>
              <a:rPr lang="en-US" sz="6598" b="1" dirty="0">
                <a:solidFill>
                  <a:schemeClr val="tx2"/>
                </a:solidFill>
              </a:rPr>
            </a:br>
            <a:r>
              <a:rPr lang="en-US" sz="6598" b="1" dirty="0">
                <a:solidFill>
                  <a:schemeClr val="tx2"/>
                </a:solidFill>
              </a:rPr>
              <a:t> </a:t>
            </a:r>
          </a:p>
        </p:txBody>
      </p:sp>
      <p:sp>
        <p:nvSpPr>
          <p:cNvPr id="3" name="Subtitle 2"/>
          <p:cNvSpPr>
            <a:spLocks noGrp="1"/>
          </p:cNvSpPr>
          <p:nvPr>
            <p:ph type="subTitle" idx="1"/>
          </p:nvPr>
        </p:nvSpPr>
        <p:spPr>
          <a:xfrm>
            <a:off x="1370012" y="4343400"/>
            <a:ext cx="9141619" cy="1655331"/>
          </a:xfrm>
        </p:spPr>
        <p:txBody>
          <a:bodyPr>
            <a:normAutofit/>
          </a:bodyPr>
          <a:lstStyle/>
          <a:p>
            <a:r>
              <a:rPr lang="en-US" b="1" dirty="0"/>
              <a:t>Lee Camargo-Quinn</a:t>
            </a:r>
            <a:endParaRPr lang="en-US" dirty="0"/>
          </a:p>
          <a:p>
            <a:r>
              <a:rPr lang="en-US" dirty="0"/>
              <a:t>HR Assistant Director, Benefits</a:t>
            </a:r>
          </a:p>
        </p:txBody>
      </p:sp>
      <p:pic>
        <p:nvPicPr>
          <p:cNvPr id="4" name="Picture 3">
            <a:extLst>
              <a:ext uri="{FF2B5EF4-FFF2-40B4-BE49-F238E27FC236}">
                <a16:creationId xmlns:a16="http://schemas.microsoft.com/office/drawing/2014/main" id="{082EE2F0-1689-48A2-873E-8BD4E94B3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621" y="1774513"/>
            <a:ext cx="7772400" cy="2286000"/>
          </a:xfrm>
          <a:prstGeom prst="rect">
            <a:avLst/>
          </a:prstGeom>
        </p:spPr>
      </p:pic>
    </p:spTree>
    <p:extLst>
      <p:ext uri="{BB962C8B-B14F-4D97-AF65-F5344CB8AC3E}">
        <p14:creationId xmlns:p14="http://schemas.microsoft.com/office/powerpoint/2010/main" val="354641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Employee of the month committee</a:t>
            </a:r>
          </a:p>
        </p:txBody>
      </p:sp>
      <p:sp>
        <p:nvSpPr>
          <p:cNvPr id="3" name="Content Placeholder 2"/>
          <p:cNvSpPr>
            <a:spLocks noGrp="1"/>
          </p:cNvSpPr>
          <p:nvPr>
            <p:ph idx="1"/>
          </p:nvPr>
        </p:nvSpPr>
        <p:spPr>
          <a:xfrm>
            <a:off x="627632" y="1981200"/>
            <a:ext cx="10933560" cy="4114800"/>
          </a:xfrm>
        </p:spPr>
        <p:txBody>
          <a:bodyPr>
            <a:normAutofit fontScale="25000" lnSpcReduction="20000"/>
          </a:bodyPr>
          <a:lstStyle/>
          <a:p>
            <a:r>
              <a:rPr lang="en-US" sz="12800" dirty="0"/>
              <a:t>Eligibility- FT, Non faculty appt.  Worked at least 5 consecutive calendar years.  </a:t>
            </a:r>
          </a:p>
          <a:p>
            <a:r>
              <a:rPr lang="en-US" sz="12800" dirty="0"/>
              <a:t>3 letters of support from OUHSC personnel (one from direct supervisor)</a:t>
            </a:r>
          </a:p>
          <a:p>
            <a:r>
              <a:rPr lang="en-US" sz="12800" i="1" dirty="0"/>
              <a:t>Nominee must not have received the Employee of the Month award in the past five years. </a:t>
            </a:r>
          </a:p>
          <a:p>
            <a:pPr marL="0" indent="0">
              <a:buNone/>
            </a:pPr>
            <a:endParaRPr lang="en-US" sz="12800" i="1" dirty="0"/>
          </a:p>
          <a:p>
            <a:pPr marL="0" indent="0" algn="ctr">
              <a:buNone/>
            </a:pPr>
            <a:r>
              <a:rPr lang="en-US" sz="12800" dirty="0"/>
              <a:t>Complete eligibility and details can be found on our Staff Senate website.  </a:t>
            </a:r>
          </a:p>
          <a:p>
            <a:pPr marL="0" indent="0">
              <a:buNone/>
            </a:pPr>
            <a:r>
              <a:rPr lang="en-US" sz="9800" dirty="0"/>
              <a:t> </a:t>
            </a:r>
          </a:p>
          <a:p>
            <a:endParaRPr lang="en-US" dirty="0"/>
          </a:p>
        </p:txBody>
      </p:sp>
    </p:spTree>
    <p:extLst>
      <p:ext uri="{BB962C8B-B14F-4D97-AF65-F5344CB8AC3E}">
        <p14:creationId xmlns:p14="http://schemas.microsoft.com/office/powerpoint/2010/main" val="89629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Fundraising COMMITTEE</a:t>
            </a:r>
          </a:p>
        </p:txBody>
      </p:sp>
      <p:sp>
        <p:nvSpPr>
          <p:cNvPr id="3" name="Content Placeholder 2"/>
          <p:cNvSpPr>
            <a:spLocks noGrp="1"/>
          </p:cNvSpPr>
          <p:nvPr>
            <p:ph idx="1"/>
          </p:nvPr>
        </p:nvSpPr>
        <p:spPr>
          <a:xfrm>
            <a:off x="932771" y="1524000"/>
            <a:ext cx="10360501" cy="4470400"/>
          </a:xfrm>
        </p:spPr>
        <p:txBody>
          <a:bodyPr>
            <a:normAutofit fontScale="92500" lnSpcReduction="20000"/>
          </a:bodyPr>
          <a:lstStyle/>
          <a:p>
            <a:pPr marL="0" indent="0">
              <a:buNone/>
            </a:pPr>
            <a:endParaRPr lang="en-US" dirty="0"/>
          </a:p>
          <a:p>
            <a:r>
              <a:rPr lang="en-US" dirty="0"/>
              <a:t>Committee meets the last Wednesday of the month at 10:30am.   This months meeting held via ZOOM.   Future in person meetings TBA. </a:t>
            </a:r>
          </a:p>
          <a:p>
            <a:r>
              <a:rPr lang="en-US" dirty="0"/>
              <a:t>August meeting outlined prospective projects for the upcoming year. WE WELCOME YOUR IDEAS!</a:t>
            </a:r>
          </a:p>
          <a:p>
            <a:r>
              <a:rPr lang="en-US" dirty="0"/>
              <a:t>Our first fundraiser for the 20/21 school year will be Bedlam T-shirt Sales.  Tentative launch date for fundraiser is September 11</a:t>
            </a:r>
            <a:r>
              <a:rPr lang="en-US" baseline="30000" dirty="0"/>
              <a:t>th</a:t>
            </a:r>
            <a:r>
              <a:rPr lang="en-US" dirty="0"/>
              <a:t>.  </a:t>
            </a:r>
          </a:p>
          <a:p>
            <a:endParaRPr lang="en-US" dirty="0"/>
          </a:p>
          <a:p>
            <a:pPr marL="0" indent="0" algn="ctr">
              <a:buNone/>
            </a:pPr>
            <a:r>
              <a:rPr lang="en-US" dirty="0"/>
              <a:t>Special Thanks to Paul Cockrell who organized the Virtual Paint Event in late July.  It was a great success! </a:t>
            </a:r>
          </a:p>
        </p:txBody>
      </p:sp>
    </p:spTree>
    <p:extLst>
      <p:ext uri="{BB962C8B-B14F-4D97-AF65-F5344CB8AC3E}">
        <p14:creationId xmlns:p14="http://schemas.microsoft.com/office/powerpoint/2010/main" val="264732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Staff EVENTS Committee</a:t>
            </a:r>
          </a:p>
        </p:txBody>
      </p:sp>
      <p:sp>
        <p:nvSpPr>
          <p:cNvPr id="3" name="Content Placeholder 2"/>
          <p:cNvSpPr>
            <a:spLocks noGrp="1"/>
          </p:cNvSpPr>
          <p:nvPr>
            <p:ph idx="1"/>
          </p:nvPr>
        </p:nvSpPr>
        <p:spPr/>
        <p:txBody>
          <a:bodyPr>
            <a:normAutofit/>
          </a:bodyPr>
          <a:lstStyle/>
          <a:p>
            <a:r>
              <a:rPr lang="en-US" dirty="0"/>
              <a:t>Pending report from Leslee Smith and Danielle </a:t>
            </a:r>
            <a:r>
              <a:rPr lang="en-US" dirty="0" err="1"/>
              <a:t>Doshier</a:t>
            </a:r>
            <a:r>
              <a:rPr lang="en-US" dirty="0"/>
              <a:t> </a:t>
            </a:r>
          </a:p>
        </p:txBody>
      </p:sp>
    </p:spTree>
    <p:extLst>
      <p:ext uri="{BB962C8B-B14F-4D97-AF65-F5344CB8AC3E}">
        <p14:creationId xmlns:p14="http://schemas.microsoft.com/office/powerpoint/2010/main" val="48600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business and announcements</a:t>
            </a:r>
          </a:p>
        </p:txBody>
      </p:sp>
      <p:sp>
        <p:nvSpPr>
          <p:cNvPr id="3" name="Content Placeholder 2"/>
          <p:cNvSpPr>
            <a:spLocks noGrp="1"/>
          </p:cNvSpPr>
          <p:nvPr>
            <p:ph idx="1"/>
          </p:nvPr>
        </p:nvSpPr>
        <p:spPr/>
        <p:txBody>
          <a:bodyPr/>
          <a:lstStyle/>
          <a:p>
            <a:r>
              <a:rPr lang="en-US" dirty="0"/>
              <a:t>THE FOLLOWING SLIDES ARE THE UPCOMING EVENTS FOR OUHSC</a:t>
            </a:r>
          </a:p>
          <a:p>
            <a:r>
              <a:rPr lang="en-US" dirty="0"/>
              <a:t>IF YOUR DEPARTMENT WOULD LIKE AN EVENT FEATURED HERE – PLEASE EMAIL </a:t>
            </a:r>
            <a:r>
              <a:rPr lang="en-US" dirty="0">
                <a:hlinkClick r:id="rId2"/>
              </a:rPr>
              <a:t>Nancy-Geiger@ouhsc.edu</a:t>
            </a:r>
            <a:r>
              <a:rPr lang="en-US" dirty="0"/>
              <a:t> </a:t>
            </a:r>
          </a:p>
          <a:p>
            <a:endParaRPr lang="en-US" dirty="0"/>
          </a:p>
          <a:p>
            <a:endParaRPr lang="en-US" dirty="0"/>
          </a:p>
        </p:txBody>
      </p:sp>
    </p:spTree>
    <p:extLst>
      <p:ext uri="{BB962C8B-B14F-4D97-AF65-F5344CB8AC3E}">
        <p14:creationId xmlns:p14="http://schemas.microsoft.com/office/powerpoint/2010/main" val="391628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4C63DB-8902-463F-895D-8C87B0050385}"/>
              </a:ext>
            </a:extLst>
          </p:cNvPr>
          <p:cNvSpPr txBox="1"/>
          <p:nvPr/>
        </p:nvSpPr>
        <p:spPr>
          <a:xfrm>
            <a:off x="112713" y="1295400"/>
            <a:ext cx="11582400" cy="5262979"/>
          </a:xfrm>
          <a:prstGeom prst="rect">
            <a:avLst/>
          </a:prstGeom>
          <a:noFill/>
          <a:ln>
            <a:noFill/>
          </a:ln>
        </p:spPr>
        <p:txBody>
          <a:bodyPr wrap="square" rtlCol="0" anchor="ctr" anchorCtr="1">
            <a:spAutoFit/>
          </a:bodyPr>
          <a:lstStyle/>
          <a:p>
            <a:r>
              <a:rPr lang="en-US" dirty="0"/>
              <a:t>The Outpace Cancer Race is Going Virtual</a:t>
            </a:r>
          </a:p>
          <a:p>
            <a:r>
              <a:rPr lang="en-US" dirty="0"/>
              <a:t>The Outpace Cancer Race, hosted by Stephenson Cancer Center, is historically a 10K/5K run and 1-mile walk at which family and friends come together to raise funds for cancer research as well as patient and family support.</a:t>
            </a:r>
          </a:p>
          <a:p>
            <a:r>
              <a:rPr lang="en-US" dirty="0"/>
              <a:t> </a:t>
            </a:r>
          </a:p>
          <a:p>
            <a:r>
              <a:rPr lang="en-US" dirty="0"/>
              <a:t>This year, the Outpace Cancer Race has transformed from a one-day event into a month-long virtual fitness challenge. Throughout September, we’re encouraging participants to walk, run or bike in memory of those who have lost their battle with cancer and in dedication to those who continue to fight.</a:t>
            </a:r>
          </a:p>
          <a:p>
            <a:r>
              <a:rPr lang="en-US" dirty="0"/>
              <a:t> </a:t>
            </a:r>
          </a:p>
          <a:p>
            <a:r>
              <a:rPr lang="en-US" dirty="0"/>
              <a:t>Participants will register at </a:t>
            </a:r>
            <a:r>
              <a:rPr lang="en-US" u="sng" dirty="0">
                <a:hlinkClick r:id="rId2"/>
              </a:rPr>
              <a:t>outpacecancer.com</a:t>
            </a:r>
            <a:r>
              <a:rPr lang="en-US" dirty="0"/>
              <a:t> and then have the opportunity to create or join a fundraising team as well as log their miles during September.</a:t>
            </a:r>
          </a:p>
        </p:txBody>
      </p:sp>
      <p:pic>
        <p:nvPicPr>
          <p:cNvPr id="1026" name="Picture 2" descr="https://mcusercontent.com/08bdcd4d10d14a6df4c9bc87f/images/940e472b-0a3e-4e17-8bdd-6239923e99df.png">
            <a:extLst>
              <a:ext uri="{FF2B5EF4-FFF2-40B4-BE49-F238E27FC236}">
                <a16:creationId xmlns:a16="http://schemas.microsoft.com/office/drawing/2014/main" id="{21E530DA-CC32-4A8D-A095-2CDB1BD66348}"/>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7891328" y="76200"/>
            <a:ext cx="4152900" cy="1531566"/>
          </a:xfrm>
          <a:prstGeom prst="rect">
            <a:avLst/>
          </a:prstGeom>
          <a:solidFill>
            <a:schemeClr val="tx1"/>
          </a:solidFill>
          <a:ln>
            <a:noFill/>
          </a:ln>
          <a:effectLst>
            <a:outerShdw blurRad="50800" dist="50800" dir="5400000" algn="ctr" rotWithShape="0">
              <a:schemeClr val="tx1"/>
            </a:outerShdw>
          </a:effectLst>
        </p:spPr>
      </p:pic>
    </p:spTree>
    <p:extLst>
      <p:ext uri="{BB962C8B-B14F-4D97-AF65-F5344CB8AC3E}">
        <p14:creationId xmlns:p14="http://schemas.microsoft.com/office/powerpoint/2010/main" val="40425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76200"/>
            <a:ext cx="10512862" cy="838200"/>
          </a:xfrm>
        </p:spPr>
        <p:txBody>
          <a:bodyPr>
            <a:normAutofit/>
          </a:bodyPr>
          <a:lstStyle/>
          <a:p>
            <a:pPr algn="ctr"/>
            <a:r>
              <a:rPr lang="en-US" sz="4000" b="1" dirty="0">
                <a:solidFill>
                  <a:srgbClr val="FFFFFF"/>
                </a:solidFill>
                <a:latin typeface="Calibri" panose="020F0502020204030204" pitchFamily="34" charset="0"/>
              </a:rPr>
              <a:t>Human Resources</a:t>
            </a:r>
          </a:p>
        </p:txBody>
      </p:sp>
      <p:sp>
        <p:nvSpPr>
          <p:cNvPr id="5" name="Content Placeholder 4">
            <a:extLst>
              <a:ext uri="{FF2B5EF4-FFF2-40B4-BE49-F238E27FC236}">
                <a16:creationId xmlns:a16="http://schemas.microsoft.com/office/drawing/2014/main" id="{FF4F97BF-23C0-4BC4-AADD-347ED892C32D}"/>
              </a:ext>
            </a:extLst>
          </p:cNvPr>
          <p:cNvSpPr>
            <a:spLocks noGrp="1"/>
          </p:cNvSpPr>
          <p:nvPr>
            <p:ph idx="1"/>
          </p:nvPr>
        </p:nvSpPr>
        <p:spPr>
          <a:xfrm>
            <a:off x="914161" y="1295400"/>
            <a:ext cx="10360501" cy="4470400"/>
          </a:xfrm>
        </p:spPr>
        <p:txBody>
          <a:bodyPr>
            <a:normAutofit/>
          </a:bodyPr>
          <a:lstStyle/>
          <a:p>
            <a:r>
              <a:rPr lang="en-US" sz="4000" dirty="0"/>
              <a:t>Financial/Retirement Planning with </a:t>
            </a:r>
            <a:r>
              <a:rPr lang="en-US" sz="3200" dirty="0"/>
              <a:t>Fidelity now available.  Schedule your virtual appointment by calling (800)642-7131. or go to NetBenefits.com/Sooners to book an appointment. </a:t>
            </a:r>
          </a:p>
        </p:txBody>
      </p:sp>
    </p:spTree>
    <p:extLst>
      <p:ext uri="{BB962C8B-B14F-4D97-AF65-F5344CB8AC3E}">
        <p14:creationId xmlns:p14="http://schemas.microsoft.com/office/powerpoint/2010/main" val="148724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SHARED LEAVE</a:t>
            </a:r>
          </a:p>
        </p:txBody>
      </p:sp>
      <p:sp>
        <p:nvSpPr>
          <p:cNvPr id="3" name="Content Placeholder 2"/>
          <p:cNvSpPr>
            <a:spLocks noGrp="1"/>
          </p:cNvSpPr>
          <p:nvPr>
            <p:ph idx="1"/>
          </p:nvPr>
        </p:nvSpPr>
        <p:spPr/>
        <p:txBody>
          <a:bodyPr/>
          <a:lstStyle/>
          <a:p>
            <a:r>
              <a:rPr lang="en-US" dirty="0"/>
              <a:t>Donation Eligibility</a:t>
            </a:r>
          </a:p>
          <a:p>
            <a:r>
              <a:rPr lang="en-US" dirty="0"/>
              <a:t> You may donate any amount so long as your remaining Paid Leave Balance is at least 50% of your Annual Accrual Rate. </a:t>
            </a:r>
          </a:p>
          <a:p>
            <a:r>
              <a:rPr lang="en-US" dirty="0"/>
              <a:t>If you have someone in your department that rolls over hours consistently to their extended leave, please consider providing them an application</a:t>
            </a:r>
          </a:p>
          <a:p>
            <a:r>
              <a:rPr lang="en-US" dirty="0"/>
              <a:t>It is a selfless act to help a fellow employee in dire need – even one hour helps</a:t>
            </a:r>
          </a:p>
          <a:p>
            <a:pPr marL="0" indent="0">
              <a:buNone/>
            </a:pPr>
            <a:endParaRPr lang="en-US" dirty="0"/>
          </a:p>
        </p:txBody>
      </p:sp>
    </p:spTree>
    <p:extLst>
      <p:ext uri="{BB962C8B-B14F-4D97-AF65-F5344CB8AC3E}">
        <p14:creationId xmlns:p14="http://schemas.microsoft.com/office/powerpoint/2010/main" val="183644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649" y="1828800"/>
            <a:ext cx="5334000" cy="3733800"/>
          </a:xfrm>
          <a:prstGeom prst="rect">
            <a:avLst/>
          </a:prstGeom>
        </p:spPr>
      </p:pic>
      <p:sp>
        <p:nvSpPr>
          <p:cNvPr id="3" name="TextBox 2"/>
          <p:cNvSpPr txBox="1"/>
          <p:nvPr/>
        </p:nvSpPr>
        <p:spPr>
          <a:xfrm>
            <a:off x="5561012" y="2648465"/>
            <a:ext cx="1295400" cy="1569660"/>
          </a:xfrm>
          <a:prstGeom prst="rect">
            <a:avLst/>
          </a:prstGeom>
          <a:noFill/>
          <a:ln w="76200">
            <a:solidFill>
              <a:schemeClr val="bg2"/>
            </a:solidFill>
          </a:ln>
        </p:spPr>
        <p:txBody>
          <a:bodyPr wrap="square" rtlCol="0" anchor="ctr" anchorCtr="1">
            <a:spAutoFit/>
          </a:bodyPr>
          <a:lstStyle/>
          <a:p>
            <a:r>
              <a:rPr lang="en-US" dirty="0">
                <a:solidFill>
                  <a:srgbClr val="FFFFFF"/>
                </a:solidFill>
                <a:effectLst>
                  <a:outerShdw blurRad="38100" dist="38100" dir="2700000" algn="tl">
                    <a:srgbClr val="000000">
                      <a:alpha val="43137"/>
                    </a:srgbClr>
                  </a:outerShdw>
                </a:effectLst>
              </a:rPr>
              <a:t>Click “Invite your friends”</a:t>
            </a:r>
          </a:p>
        </p:txBody>
      </p:sp>
      <p:pic>
        <p:nvPicPr>
          <p:cNvPr id="5" name="Picture 4"/>
          <p:cNvPicPr>
            <a:picLocks noChangeAspect="1"/>
          </p:cNvPicPr>
          <p:nvPr/>
        </p:nvPicPr>
        <p:blipFill>
          <a:blip r:embed="rId3"/>
          <a:stretch>
            <a:fillRect/>
          </a:stretch>
        </p:blipFill>
        <p:spPr>
          <a:xfrm>
            <a:off x="6993775" y="1097280"/>
            <a:ext cx="3657600" cy="5196840"/>
          </a:xfrm>
          <a:prstGeom prst="rect">
            <a:avLst/>
          </a:prstGeom>
        </p:spPr>
      </p:pic>
      <p:sp>
        <p:nvSpPr>
          <p:cNvPr id="6" name="TextBox 5"/>
          <p:cNvSpPr txBox="1"/>
          <p:nvPr/>
        </p:nvSpPr>
        <p:spPr>
          <a:xfrm>
            <a:off x="7389812" y="3383912"/>
            <a:ext cx="811674" cy="246221"/>
          </a:xfrm>
          <a:prstGeom prst="rect">
            <a:avLst/>
          </a:prstGeom>
          <a:solidFill>
            <a:schemeClr val="bg1"/>
          </a:solidFill>
          <a:ln>
            <a:solidFill>
              <a:schemeClr val="bg2"/>
            </a:solidFill>
          </a:ln>
        </p:spPr>
        <p:txBody>
          <a:bodyPr wrap="square" rtlCol="0" anchor="ctr" anchorCtr="1">
            <a:spAutoFit/>
          </a:bodyPr>
          <a:lstStyle>
            <a:defPPr>
              <a:defRPr lang="en-US"/>
            </a:defPPr>
            <a:lvl1pPr>
              <a:defRPr sz="1000">
                <a:latin typeface="Arial" panose="020B0604020202020204" pitchFamily="34" charset="0"/>
                <a:cs typeface="Arial" panose="020B0604020202020204" pitchFamily="34" charset="0"/>
              </a:defRPr>
            </a:lvl1pPr>
          </a:lstStyle>
          <a:p>
            <a:endParaRPr lang="en-US" dirty="0"/>
          </a:p>
        </p:txBody>
      </p:sp>
      <p:sp>
        <p:nvSpPr>
          <p:cNvPr id="7" name="TextBox 6"/>
          <p:cNvSpPr txBox="1"/>
          <p:nvPr/>
        </p:nvSpPr>
        <p:spPr>
          <a:xfrm>
            <a:off x="7389812" y="3863428"/>
            <a:ext cx="811674" cy="276999"/>
          </a:xfrm>
          <a:prstGeom prst="rect">
            <a:avLst/>
          </a:prstGeom>
          <a:solidFill>
            <a:schemeClr val="bg1"/>
          </a:solidFill>
          <a:ln>
            <a:solidFill>
              <a:schemeClr val="bg2"/>
            </a:solidFill>
          </a:ln>
        </p:spPr>
        <p:txBody>
          <a:bodyPr wrap="square" rtlCol="0" anchor="ctr" anchorCtr="1">
            <a:spAutoFit/>
          </a:bodyPr>
          <a:lstStyle/>
          <a:p>
            <a:endParaRPr lang="en-US" sz="1200" dirty="0"/>
          </a:p>
        </p:txBody>
      </p:sp>
      <p:sp>
        <p:nvSpPr>
          <p:cNvPr id="8" name="TextBox 7"/>
          <p:cNvSpPr txBox="1"/>
          <p:nvPr/>
        </p:nvSpPr>
        <p:spPr>
          <a:xfrm>
            <a:off x="7390995" y="4335546"/>
            <a:ext cx="811674" cy="276999"/>
          </a:xfrm>
          <a:prstGeom prst="rect">
            <a:avLst/>
          </a:prstGeom>
          <a:solidFill>
            <a:schemeClr val="bg1"/>
          </a:solidFill>
          <a:ln>
            <a:solidFill>
              <a:schemeClr val="bg2"/>
            </a:solidFill>
          </a:ln>
        </p:spPr>
        <p:txBody>
          <a:bodyPr wrap="square" rtlCol="0" anchor="ctr" anchorCtr="1">
            <a:spAutoFit/>
          </a:bodyPr>
          <a:lstStyle/>
          <a:p>
            <a:endParaRPr lang="en-US" sz="1200" dirty="0"/>
          </a:p>
        </p:txBody>
      </p:sp>
      <p:sp>
        <p:nvSpPr>
          <p:cNvPr id="9" name="TextBox 8"/>
          <p:cNvSpPr txBox="1"/>
          <p:nvPr/>
        </p:nvSpPr>
        <p:spPr>
          <a:xfrm>
            <a:off x="7389812" y="4838146"/>
            <a:ext cx="811674" cy="276999"/>
          </a:xfrm>
          <a:prstGeom prst="rect">
            <a:avLst/>
          </a:prstGeom>
          <a:solidFill>
            <a:schemeClr val="bg1"/>
          </a:solidFill>
          <a:ln>
            <a:solidFill>
              <a:schemeClr val="bg2"/>
            </a:solidFill>
          </a:ln>
        </p:spPr>
        <p:txBody>
          <a:bodyPr wrap="square" rtlCol="0" anchor="ctr" anchorCtr="1">
            <a:spAutoFit/>
          </a:bodyPr>
          <a:lstStyle/>
          <a:p>
            <a:endParaRPr lang="en-US" sz="1200" dirty="0"/>
          </a:p>
        </p:txBody>
      </p:sp>
      <p:sp>
        <p:nvSpPr>
          <p:cNvPr id="10" name="TextBox 9"/>
          <p:cNvSpPr txBox="1"/>
          <p:nvPr/>
        </p:nvSpPr>
        <p:spPr>
          <a:xfrm>
            <a:off x="7389812" y="5285601"/>
            <a:ext cx="811674" cy="276999"/>
          </a:xfrm>
          <a:prstGeom prst="rect">
            <a:avLst/>
          </a:prstGeom>
          <a:solidFill>
            <a:schemeClr val="bg1"/>
          </a:solidFill>
          <a:ln>
            <a:solidFill>
              <a:schemeClr val="bg2"/>
            </a:solidFill>
          </a:ln>
        </p:spPr>
        <p:txBody>
          <a:bodyPr wrap="square" rtlCol="0" anchor="ctr" anchorCtr="1">
            <a:spAutoFit/>
          </a:bodyPr>
          <a:lstStyle/>
          <a:p>
            <a:endParaRPr lang="en-US" sz="1200" dirty="0"/>
          </a:p>
        </p:txBody>
      </p:sp>
      <p:sp>
        <p:nvSpPr>
          <p:cNvPr id="11" name="TextBox 10"/>
          <p:cNvSpPr txBox="1"/>
          <p:nvPr/>
        </p:nvSpPr>
        <p:spPr>
          <a:xfrm>
            <a:off x="7389812" y="5715000"/>
            <a:ext cx="811674" cy="276999"/>
          </a:xfrm>
          <a:prstGeom prst="rect">
            <a:avLst/>
          </a:prstGeom>
          <a:solidFill>
            <a:schemeClr val="bg1"/>
          </a:solidFill>
          <a:ln>
            <a:solidFill>
              <a:schemeClr val="bg2"/>
            </a:solidFill>
          </a:ln>
        </p:spPr>
        <p:txBody>
          <a:bodyPr wrap="square" rtlCol="0" anchor="ctr" anchorCtr="1">
            <a:spAutoFit/>
          </a:bodyPr>
          <a:lstStyle/>
          <a:p>
            <a:endParaRPr lang="en-US" sz="1200" dirty="0"/>
          </a:p>
        </p:txBody>
      </p:sp>
      <p:sp>
        <p:nvSpPr>
          <p:cNvPr id="12" name="TextBox 11"/>
          <p:cNvSpPr txBox="1"/>
          <p:nvPr/>
        </p:nvSpPr>
        <p:spPr>
          <a:xfrm>
            <a:off x="10742612" y="2772832"/>
            <a:ext cx="1295400" cy="2308324"/>
          </a:xfrm>
          <a:prstGeom prst="rect">
            <a:avLst/>
          </a:prstGeom>
          <a:noFill/>
          <a:ln w="76200">
            <a:solidFill>
              <a:schemeClr val="bg2"/>
            </a:solidFill>
          </a:ln>
        </p:spPr>
        <p:txBody>
          <a:bodyPr wrap="square" rtlCol="0" anchor="ctr" anchorCtr="1">
            <a:spAutoFit/>
          </a:bodyPr>
          <a:lstStyle/>
          <a:p>
            <a:r>
              <a:rPr lang="en-US" dirty="0"/>
              <a:t>Select Friends and Click “Send Invites”</a:t>
            </a:r>
          </a:p>
        </p:txBody>
      </p:sp>
      <p:sp>
        <p:nvSpPr>
          <p:cNvPr id="13" name="TextBox 12"/>
          <p:cNvSpPr txBox="1"/>
          <p:nvPr/>
        </p:nvSpPr>
        <p:spPr>
          <a:xfrm>
            <a:off x="89648" y="866432"/>
            <a:ext cx="6461963" cy="461665"/>
          </a:xfrm>
          <a:prstGeom prst="rect">
            <a:avLst/>
          </a:prstGeom>
          <a:noFill/>
          <a:ln w="76200">
            <a:solidFill>
              <a:schemeClr val="bg2"/>
            </a:solidFill>
          </a:ln>
        </p:spPr>
        <p:txBody>
          <a:bodyPr wrap="square" rtlCol="0" anchor="ctr" anchorCtr="1">
            <a:spAutoFit/>
          </a:bodyPr>
          <a:lstStyle/>
          <a:p>
            <a:r>
              <a:rPr lang="en-US" dirty="0">
                <a:solidFill>
                  <a:srgbClr val="FFFFFF"/>
                </a:solidFill>
              </a:rPr>
              <a:t>HELP US GET MORE FB FRIENDS!!</a:t>
            </a:r>
          </a:p>
        </p:txBody>
      </p:sp>
      <p:sp>
        <p:nvSpPr>
          <p:cNvPr id="14" name="TextBox 13"/>
          <p:cNvSpPr txBox="1"/>
          <p:nvPr/>
        </p:nvSpPr>
        <p:spPr>
          <a:xfrm>
            <a:off x="89648" y="6000158"/>
            <a:ext cx="6461963" cy="461665"/>
          </a:xfrm>
          <a:prstGeom prst="rect">
            <a:avLst/>
          </a:prstGeom>
          <a:noFill/>
          <a:ln w="76200">
            <a:solidFill>
              <a:schemeClr val="bg2"/>
            </a:solidFill>
          </a:ln>
        </p:spPr>
        <p:txBody>
          <a:bodyPr wrap="square" rtlCol="0" anchor="ctr" anchorCtr="1">
            <a:spAutoFit/>
          </a:bodyPr>
          <a:lstStyle/>
          <a:p>
            <a:r>
              <a:rPr lang="en-US" dirty="0">
                <a:solidFill>
                  <a:srgbClr val="FFFFFF"/>
                </a:solidFill>
              </a:rPr>
              <a:t>IT IS THAT EASY!!</a:t>
            </a:r>
          </a:p>
        </p:txBody>
      </p:sp>
    </p:spTree>
    <p:extLst>
      <p:ext uri="{BB962C8B-B14F-4D97-AF65-F5344CB8AC3E}">
        <p14:creationId xmlns:p14="http://schemas.microsoft.com/office/powerpoint/2010/main" val="293988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7821163" y="1676400"/>
            <a:ext cx="3961368" cy="4699000"/>
          </a:xfrm>
        </p:spPr>
        <p:txBody>
          <a:bodyPr>
            <a:normAutofit/>
          </a:bodyPr>
          <a:lstStyle/>
          <a:p>
            <a:r>
              <a:rPr lang="en-US" sz="4000" dirty="0"/>
              <a:t>Building </a:t>
            </a:r>
            <a:r>
              <a:rPr lang="en-US" sz="4000" dirty="0" err="1"/>
              <a:t>CommUNITY</a:t>
            </a:r>
            <a:endParaRPr lang="en-US" sz="4000" dirty="0"/>
          </a:p>
          <a:p>
            <a:r>
              <a:rPr lang="en-US" sz="4000" dirty="0"/>
              <a:t>You Matter. Get informed. Get Involved. Staff Senate</a:t>
            </a:r>
          </a:p>
          <a:p>
            <a:endParaRPr lang="en-US" sz="1200" dirty="0"/>
          </a:p>
          <a:p>
            <a:endParaRPr lang="en-US" sz="800" dirty="0"/>
          </a:p>
        </p:txBody>
      </p:sp>
      <p:pic>
        <p:nvPicPr>
          <p:cNvPr id="11" name="Picture Placeholder 5">
            <a:extLst>
              <a:ext uri="{FF2B5EF4-FFF2-40B4-BE49-F238E27FC236}">
                <a16:creationId xmlns:a16="http://schemas.microsoft.com/office/drawing/2014/main" id="{DBF69370-3C0F-48C1-9C28-C21B4E496D17}"/>
              </a:ext>
            </a:extLst>
          </p:cNvPr>
          <p:cNvPicPr>
            <a:picLocks noGrp="1" noChangeAspect="1"/>
          </p:cNvPicPr>
          <p:nvPr>
            <p:ph type="pic" idx="1"/>
          </p:nvPr>
        </p:nvPicPr>
        <p:blipFill>
          <a:blip r:embed="rId2"/>
          <a:srcRect t="5759" b="5759"/>
          <a:stretch>
            <a:fillRect/>
          </a:stretch>
        </p:blipFill>
        <p:spPr>
          <a:xfrm>
            <a:off x="508000" y="482600"/>
            <a:ext cx="6602413" cy="5842000"/>
          </a:xfrm>
          <a:prstGeom prst="rect">
            <a:avLst/>
          </a:prstGeom>
        </p:spPr>
      </p:pic>
    </p:spTree>
    <p:extLst>
      <p:ext uri="{BB962C8B-B14F-4D97-AF65-F5344CB8AC3E}">
        <p14:creationId xmlns:p14="http://schemas.microsoft.com/office/powerpoint/2010/main" val="300812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03049" y="457200"/>
            <a:ext cx="10360501" cy="1219200"/>
          </a:xfrm>
        </p:spPr>
        <p:txBody>
          <a:bodyPr/>
          <a:lstStyle/>
          <a:p>
            <a:pPr algn="ctr"/>
            <a:r>
              <a:rPr lang="en-US" sz="4400" b="1" dirty="0"/>
              <a:t>Don’t forget to follow us on social media! </a:t>
            </a:r>
            <a:endParaRPr lang="en-US" b="1" dirty="0"/>
          </a:p>
        </p:txBody>
      </p:sp>
      <p:sp>
        <p:nvSpPr>
          <p:cNvPr id="14" name="Content Placeholder 13"/>
          <p:cNvSpPr>
            <a:spLocks noGrp="1"/>
          </p:cNvSpPr>
          <p:nvPr>
            <p:ph idx="1"/>
          </p:nvPr>
        </p:nvSpPr>
        <p:spPr>
          <a:xfrm>
            <a:off x="914162" y="1828800"/>
            <a:ext cx="10360501" cy="4470400"/>
          </a:xfrm>
        </p:spPr>
        <p:txBody>
          <a:bodyPr/>
          <a:lstStyle/>
          <a:p>
            <a:pPr lvl="0"/>
            <a:endParaRPr lang="en-US" dirty="0">
              <a:solidFill>
                <a:srgbClr val="FFFFFF"/>
              </a:solidFill>
            </a:endParaRPr>
          </a:p>
          <a:p>
            <a:pPr lvl="0"/>
            <a:endParaRPr lang="en-US" dirty="0">
              <a:solidFill>
                <a:srgbClr val="FFFFFF"/>
              </a:solidFill>
            </a:endParaRPr>
          </a:p>
        </p:txBody>
      </p:sp>
      <p:sp>
        <p:nvSpPr>
          <p:cNvPr id="4" name="AutoShape 2" descr="Image result for facebook symb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787" y="2362200"/>
            <a:ext cx="11525250" cy="3524250"/>
          </a:xfrm>
          <a:prstGeom prst="rect">
            <a:avLst/>
          </a:prstGeom>
        </p:spPr>
      </p:pic>
      <p:sp>
        <p:nvSpPr>
          <p:cNvPr id="5" name="Rectangle 4"/>
          <p:cNvSpPr/>
          <p:nvPr/>
        </p:nvSpPr>
        <p:spPr>
          <a:xfrm>
            <a:off x="836612" y="2514600"/>
            <a:ext cx="3342582" cy="461665"/>
          </a:xfrm>
          <a:prstGeom prst="rect">
            <a:avLst/>
          </a:prstGeom>
        </p:spPr>
        <p:txBody>
          <a:bodyPr wrap="none">
            <a:spAutoFit/>
          </a:bodyPr>
          <a:lstStyle/>
          <a:p>
            <a:r>
              <a:rPr lang="en-US" dirty="0">
                <a:solidFill>
                  <a:srgbClr val="C00000"/>
                </a:solidFill>
              </a:rPr>
              <a:t>OUHSC - Staff Senate</a:t>
            </a:r>
          </a:p>
        </p:txBody>
      </p:sp>
      <p:sp>
        <p:nvSpPr>
          <p:cNvPr id="10" name="Rectangle 9"/>
          <p:cNvSpPr/>
          <p:nvPr/>
        </p:nvSpPr>
        <p:spPr>
          <a:xfrm>
            <a:off x="836612" y="5334000"/>
            <a:ext cx="3342582" cy="461665"/>
          </a:xfrm>
          <a:prstGeom prst="rect">
            <a:avLst/>
          </a:prstGeom>
        </p:spPr>
        <p:txBody>
          <a:bodyPr wrap="none">
            <a:spAutoFit/>
          </a:bodyPr>
          <a:lstStyle/>
          <a:p>
            <a:r>
              <a:rPr lang="en-US" dirty="0">
                <a:solidFill>
                  <a:srgbClr val="C00000"/>
                </a:solidFill>
              </a:rPr>
              <a:t>OUHSC - Staff Senate</a:t>
            </a:r>
          </a:p>
        </p:txBody>
      </p:sp>
      <p:sp>
        <p:nvSpPr>
          <p:cNvPr id="6" name="Rectangle 5"/>
          <p:cNvSpPr/>
          <p:nvPr/>
        </p:nvSpPr>
        <p:spPr>
          <a:xfrm>
            <a:off x="5249469" y="2514600"/>
            <a:ext cx="1689886" cy="461665"/>
          </a:xfrm>
          <a:prstGeom prst="rect">
            <a:avLst/>
          </a:prstGeom>
        </p:spPr>
        <p:txBody>
          <a:bodyPr wrap="none">
            <a:spAutoFit/>
          </a:bodyPr>
          <a:lstStyle/>
          <a:p>
            <a:r>
              <a:rPr lang="en-US" dirty="0">
                <a:solidFill>
                  <a:srgbClr val="C00000"/>
                </a:solidFill>
                <a:latin typeface="+mj-lt"/>
              </a:rPr>
              <a:t>@OUHSCS</a:t>
            </a:r>
          </a:p>
        </p:txBody>
      </p:sp>
      <p:sp>
        <p:nvSpPr>
          <p:cNvPr id="12" name="Rectangle 11"/>
          <p:cNvSpPr/>
          <p:nvPr/>
        </p:nvSpPr>
        <p:spPr>
          <a:xfrm>
            <a:off x="5249469" y="5333999"/>
            <a:ext cx="1689886" cy="461665"/>
          </a:xfrm>
          <a:prstGeom prst="rect">
            <a:avLst/>
          </a:prstGeom>
        </p:spPr>
        <p:txBody>
          <a:bodyPr wrap="none">
            <a:spAutoFit/>
          </a:bodyPr>
          <a:lstStyle/>
          <a:p>
            <a:r>
              <a:rPr lang="en-US" dirty="0">
                <a:solidFill>
                  <a:srgbClr val="C00000"/>
                </a:solidFill>
                <a:latin typeface="+mj-lt"/>
              </a:rPr>
              <a:t>@OUHSCS</a:t>
            </a:r>
          </a:p>
        </p:txBody>
      </p:sp>
      <p:sp>
        <p:nvSpPr>
          <p:cNvPr id="7" name="Rectangle 6"/>
          <p:cNvSpPr/>
          <p:nvPr/>
        </p:nvSpPr>
        <p:spPr>
          <a:xfrm>
            <a:off x="8354276" y="2514599"/>
            <a:ext cx="2997937" cy="461665"/>
          </a:xfrm>
          <a:prstGeom prst="rect">
            <a:avLst/>
          </a:prstGeom>
        </p:spPr>
        <p:txBody>
          <a:bodyPr wrap="none">
            <a:spAutoFit/>
          </a:bodyPr>
          <a:lstStyle/>
          <a:p>
            <a:pPr fontAlgn="base"/>
            <a:r>
              <a:rPr lang="en-US" dirty="0">
                <a:solidFill>
                  <a:srgbClr val="C00000"/>
                </a:solidFill>
                <a:latin typeface="+mj-lt"/>
              </a:rPr>
              <a:t>@ouhscstaffsenate</a:t>
            </a:r>
            <a:endParaRPr lang="en-US" b="0" i="0" dirty="0">
              <a:solidFill>
                <a:srgbClr val="C00000"/>
              </a:solidFill>
              <a:effectLst/>
              <a:latin typeface="+mj-lt"/>
            </a:endParaRPr>
          </a:p>
        </p:txBody>
      </p:sp>
      <p:sp>
        <p:nvSpPr>
          <p:cNvPr id="15" name="Rectangle 14"/>
          <p:cNvSpPr/>
          <p:nvPr/>
        </p:nvSpPr>
        <p:spPr>
          <a:xfrm>
            <a:off x="8354276" y="5333998"/>
            <a:ext cx="2997937" cy="461665"/>
          </a:xfrm>
          <a:prstGeom prst="rect">
            <a:avLst/>
          </a:prstGeom>
        </p:spPr>
        <p:txBody>
          <a:bodyPr wrap="none">
            <a:spAutoFit/>
          </a:bodyPr>
          <a:lstStyle/>
          <a:p>
            <a:pPr fontAlgn="base"/>
            <a:r>
              <a:rPr lang="en-US" dirty="0">
                <a:solidFill>
                  <a:srgbClr val="C00000"/>
                </a:solidFill>
                <a:latin typeface="+mj-lt"/>
              </a:rPr>
              <a:t>@ouhscstaffsenate</a:t>
            </a:r>
            <a:endParaRPr lang="en-US" b="0" i="0" dirty="0">
              <a:solidFill>
                <a:srgbClr val="C00000"/>
              </a:solidFill>
              <a:effectLst/>
              <a:latin typeface="+mj-lt"/>
            </a:endParaRPr>
          </a:p>
        </p:txBody>
      </p:sp>
    </p:spTree>
    <p:extLst>
      <p:ext uri="{BB962C8B-B14F-4D97-AF65-F5344CB8AC3E}">
        <p14:creationId xmlns:p14="http://schemas.microsoft.com/office/powerpoint/2010/main" val="327294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1371600"/>
            <a:ext cx="4343400" cy="2514600"/>
          </a:xfrm>
        </p:spPr>
        <p:txBody>
          <a:bodyPr/>
          <a:lstStyle/>
          <a:p>
            <a:pPr algn="ctr"/>
            <a:r>
              <a:rPr lang="en-US" sz="4800" b="1" dirty="0"/>
              <a:t>Staff Senate Meeting </a:t>
            </a:r>
            <a:br>
              <a:rPr lang="en-US" dirty="0"/>
            </a:br>
            <a:r>
              <a:rPr lang="en-US" dirty="0"/>
              <a:t>September 3, 2020</a:t>
            </a:r>
          </a:p>
        </p:txBody>
      </p:sp>
      <p:pic>
        <p:nvPicPr>
          <p:cNvPr id="1026" name="Picture 2" descr="This Week's Cartoons: Virtual Meetings, Zoom Sports, and Monarchy ...">
            <a:extLst>
              <a:ext uri="{FF2B5EF4-FFF2-40B4-BE49-F238E27FC236}">
                <a16:creationId xmlns:a16="http://schemas.microsoft.com/office/drawing/2014/main" id="{201A0829-FF00-48C9-ABC2-D176FA365D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8" t="4444" r="1" b="7038"/>
          <a:stretch/>
        </p:blipFill>
        <p:spPr bwMode="auto">
          <a:xfrm>
            <a:off x="4756150" y="304800"/>
            <a:ext cx="6977063" cy="607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5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990600"/>
            <a:ext cx="12188825" cy="2133600"/>
          </a:xfrm>
        </p:spPr>
        <p:txBody>
          <a:bodyPr>
            <a:normAutofit/>
          </a:bodyPr>
          <a:lstStyle/>
          <a:p>
            <a:r>
              <a:rPr lang="en-US" sz="5400" dirty="0"/>
              <a:t>OUHSC Staff Senate</a:t>
            </a:r>
            <a:br>
              <a:rPr lang="en-US" sz="5400" dirty="0"/>
            </a:br>
            <a:r>
              <a:rPr lang="en-US" sz="5400" dirty="0"/>
              <a:t>Business</a:t>
            </a:r>
          </a:p>
        </p:txBody>
      </p:sp>
      <p:sp>
        <p:nvSpPr>
          <p:cNvPr id="5" name="Subtitle 4">
            <a:extLst>
              <a:ext uri="{FF2B5EF4-FFF2-40B4-BE49-F238E27FC236}">
                <a16:creationId xmlns:a16="http://schemas.microsoft.com/office/drawing/2014/main" id="{FC161974-7843-4AE7-9EA9-70990C153BCD}"/>
              </a:ext>
            </a:extLst>
          </p:cNvPr>
          <p:cNvSpPr>
            <a:spLocks noGrp="1"/>
          </p:cNvSpPr>
          <p:nvPr>
            <p:ph type="subTitle" idx="1"/>
          </p:nvPr>
        </p:nvSpPr>
        <p:spPr>
          <a:xfrm>
            <a:off x="1484311" y="3733800"/>
            <a:ext cx="9220200" cy="1904999"/>
          </a:xfrm>
        </p:spPr>
        <p:txBody>
          <a:bodyPr>
            <a:normAutofit/>
          </a:bodyPr>
          <a:lstStyle/>
          <a:p>
            <a:r>
              <a:rPr lang="en-US" dirty="0"/>
              <a:t>Call to Order time</a:t>
            </a:r>
          </a:p>
          <a:p>
            <a:r>
              <a:rPr lang="en-US" dirty="0"/>
              <a:t>Quorum? </a:t>
            </a:r>
          </a:p>
          <a:p>
            <a:r>
              <a:rPr lang="en-US" dirty="0"/>
              <a:t>June and August Minutes will be sent to Senators for approval via email </a:t>
            </a:r>
          </a:p>
        </p:txBody>
      </p:sp>
    </p:spTree>
    <p:extLst>
      <p:ext uri="{BB962C8B-B14F-4D97-AF65-F5344CB8AC3E}">
        <p14:creationId xmlns:p14="http://schemas.microsoft.com/office/powerpoint/2010/main" val="679419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0405" y="1202392"/>
            <a:ext cx="8228013" cy="1219200"/>
          </a:xfrm>
        </p:spPr>
        <p:txBody>
          <a:bodyPr>
            <a:normAutofit fontScale="90000"/>
          </a:bodyPr>
          <a:lstStyle/>
          <a:p>
            <a:pPr algn="ctr"/>
            <a:r>
              <a:rPr lang="en-US" dirty="0"/>
              <a:t>Executive committee Treasurer’s Report </a:t>
            </a:r>
            <a:br>
              <a:rPr lang="en-US" dirty="0"/>
            </a:br>
            <a:br>
              <a:rPr lang="en-US" dirty="0"/>
            </a:br>
            <a:r>
              <a:rPr lang="en-US" dirty="0" err="1">
                <a:solidFill>
                  <a:srgbClr val="FF0000"/>
                </a:solidFill>
              </a:rPr>
              <a:t>Report</a:t>
            </a:r>
            <a:r>
              <a:rPr lang="en-US" dirty="0">
                <a:solidFill>
                  <a:srgbClr val="FF0000"/>
                </a:solidFill>
              </a:rPr>
              <a:t> Pending </a:t>
            </a:r>
          </a:p>
        </p:txBody>
      </p:sp>
      <p:sp>
        <p:nvSpPr>
          <p:cNvPr id="4" name="TextBox 3">
            <a:extLst>
              <a:ext uri="{FF2B5EF4-FFF2-40B4-BE49-F238E27FC236}">
                <a16:creationId xmlns:a16="http://schemas.microsoft.com/office/drawing/2014/main" id="{C3ED52A3-E10D-4BD2-A513-C7314C793B82}"/>
              </a:ext>
            </a:extLst>
          </p:cNvPr>
          <p:cNvSpPr txBox="1"/>
          <p:nvPr/>
        </p:nvSpPr>
        <p:spPr>
          <a:xfrm>
            <a:off x="608012" y="2899675"/>
            <a:ext cx="11125200" cy="2554545"/>
          </a:xfrm>
          <a:prstGeom prst="rect">
            <a:avLst/>
          </a:prstGeom>
          <a:noFill/>
          <a:ln>
            <a:noFill/>
          </a:ln>
        </p:spPr>
        <p:txBody>
          <a:bodyPr wrap="square" rtlCol="0" anchor="ctr" anchorCtr="1">
            <a:spAutoFit/>
          </a:bodyPr>
          <a:lstStyle/>
          <a:p>
            <a:r>
              <a:rPr lang="en-US" sz="3200" dirty="0"/>
              <a:t>Due to the upgrade of PeopleSoft system, our July report is still open.   The previously approved/shared report can be found on the Staff Senate Website.  </a:t>
            </a:r>
          </a:p>
          <a:p>
            <a:endParaRPr lang="en-US" sz="3200" dirty="0"/>
          </a:p>
          <a:p>
            <a:r>
              <a:rPr lang="en-US" sz="3200" dirty="0"/>
              <a:t>2020-2021 Meeting Archive- June 18</a:t>
            </a:r>
            <a:r>
              <a:rPr lang="en-US" sz="3200" baseline="30000" dirty="0"/>
              <a:t>th</a:t>
            </a:r>
            <a:r>
              <a:rPr lang="en-US" sz="3200" dirty="0"/>
              <a:t> 2020 minutes</a:t>
            </a:r>
          </a:p>
        </p:txBody>
      </p:sp>
    </p:spTree>
    <p:extLst>
      <p:ext uri="{BB962C8B-B14F-4D97-AF65-F5344CB8AC3E}">
        <p14:creationId xmlns:p14="http://schemas.microsoft.com/office/powerpoint/2010/main" val="425721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D07F9B-5660-4469-9D70-C5F9EBC11679}"/>
              </a:ext>
            </a:extLst>
          </p:cNvPr>
          <p:cNvSpPr txBox="1"/>
          <p:nvPr/>
        </p:nvSpPr>
        <p:spPr>
          <a:xfrm>
            <a:off x="3351212" y="1826567"/>
            <a:ext cx="5033750" cy="461665"/>
          </a:xfrm>
          <a:prstGeom prst="rect">
            <a:avLst/>
          </a:prstGeom>
          <a:noFill/>
          <a:ln>
            <a:solidFill>
              <a:schemeClr val="bg2"/>
            </a:solidFill>
          </a:ln>
        </p:spPr>
        <p:txBody>
          <a:bodyPr wrap="none" rtlCol="0" anchor="ctr" anchorCtr="1">
            <a:spAutoFit/>
          </a:bodyPr>
          <a:lstStyle/>
          <a:p>
            <a:r>
              <a:rPr lang="en-US" dirty="0"/>
              <a:t>Staff Senate Spotlight- add here </a:t>
            </a:r>
          </a:p>
        </p:txBody>
      </p:sp>
      <p:pic>
        <p:nvPicPr>
          <p:cNvPr id="2" name="Picture 1">
            <a:extLst>
              <a:ext uri="{FF2B5EF4-FFF2-40B4-BE49-F238E27FC236}">
                <a16:creationId xmlns:a16="http://schemas.microsoft.com/office/drawing/2014/main" id="{4D6A0062-2013-485F-BF78-04775E19B2A2}"/>
              </a:ext>
            </a:extLst>
          </p:cNvPr>
          <p:cNvPicPr>
            <a:picLocks noChangeAspect="1"/>
          </p:cNvPicPr>
          <p:nvPr/>
        </p:nvPicPr>
        <p:blipFill rotWithShape="1">
          <a:blip r:embed="rId2"/>
          <a:srcRect l="1" t="1111" r="-657" b="6666"/>
          <a:stretch/>
        </p:blipFill>
        <p:spPr>
          <a:xfrm>
            <a:off x="836612" y="266700"/>
            <a:ext cx="9724465" cy="6324600"/>
          </a:xfrm>
          <a:prstGeom prst="rect">
            <a:avLst/>
          </a:prstGeom>
        </p:spPr>
      </p:pic>
    </p:spTree>
    <p:extLst>
      <p:ext uri="{BB962C8B-B14F-4D97-AF65-F5344CB8AC3E}">
        <p14:creationId xmlns:p14="http://schemas.microsoft.com/office/powerpoint/2010/main" val="418609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1" y="316123"/>
            <a:ext cx="10360501" cy="993966"/>
          </a:xfrm>
        </p:spPr>
        <p:txBody>
          <a:bodyPr/>
          <a:lstStyle/>
          <a:p>
            <a:pPr algn="ctr"/>
            <a:r>
              <a:rPr lang="en-US" dirty="0"/>
              <a:t>Committee on committees</a:t>
            </a:r>
          </a:p>
        </p:txBody>
      </p:sp>
      <p:sp>
        <p:nvSpPr>
          <p:cNvPr id="3" name="Content Placeholder 2"/>
          <p:cNvSpPr>
            <a:spLocks noGrp="1"/>
          </p:cNvSpPr>
          <p:nvPr>
            <p:ph idx="1"/>
          </p:nvPr>
        </p:nvSpPr>
        <p:spPr>
          <a:xfrm>
            <a:off x="952052" y="4800600"/>
            <a:ext cx="10360501" cy="1349566"/>
          </a:xfrm>
        </p:spPr>
        <p:txBody>
          <a:bodyPr/>
          <a:lstStyle/>
          <a:p>
            <a:pPr marL="0" indent="0" algn="ctr">
              <a:buNone/>
            </a:pPr>
            <a:r>
              <a:rPr lang="en-US" dirty="0"/>
              <a:t>Carol Clure 271-2054 </a:t>
            </a:r>
            <a:r>
              <a:rPr lang="en-US" dirty="0">
                <a:hlinkClick r:id="rId2"/>
              </a:rPr>
              <a:t>Carol-Clure@ouhsc.edu</a:t>
            </a:r>
            <a:endParaRPr lang="en-US" dirty="0"/>
          </a:p>
          <a:p>
            <a:pPr marL="0" indent="0" algn="ctr">
              <a:buNone/>
            </a:pPr>
            <a:r>
              <a:rPr lang="en-US" dirty="0"/>
              <a:t> Will Andrews </a:t>
            </a:r>
            <a:r>
              <a:rPr lang="en-US" dirty="0">
                <a:hlinkClick r:id="rId3"/>
              </a:rPr>
              <a:t>x36121William-Andrews@ouhsc.edu</a:t>
            </a:r>
            <a:r>
              <a:rPr lang="en-US" dirty="0"/>
              <a:t> </a:t>
            </a:r>
          </a:p>
        </p:txBody>
      </p:sp>
      <p:sp>
        <p:nvSpPr>
          <p:cNvPr id="4" name="TextBox 3">
            <a:extLst>
              <a:ext uri="{FF2B5EF4-FFF2-40B4-BE49-F238E27FC236}">
                <a16:creationId xmlns:a16="http://schemas.microsoft.com/office/drawing/2014/main" id="{E7ACBF25-25A3-4CB7-B81A-9AE60BD9282F}"/>
              </a:ext>
            </a:extLst>
          </p:cNvPr>
          <p:cNvSpPr txBox="1"/>
          <p:nvPr/>
        </p:nvSpPr>
        <p:spPr>
          <a:xfrm>
            <a:off x="1446002" y="1310089"/>
            <a:ext cx="9372600" cy="830997"/>
          </a:xfrm>
          <a:prstGeom prst="rect">
            <a:avLst/>
          </a:prstGeom>
          <a:noFill/>
          <a:ln>
            <a:noFill/>
          </a:ln>
        </p:spPr>
        <p:txBody>
          <a:bodyPr wrap="square" rtlCol="0" anchor="ctr" anchorCtr="1">
            <a:spAutoFit/>
          </a:bodyPr>
          <a:lstStyle/>
          <a:p>
            <a:r>
              <a:rPr lang="en-US" dirty="0"/>
              <a:t>We had an amazing response with our committee interest forms. At this time, all committees have full rosters.  </a:t>
            </a:r>
          </a:p>
        </p:txBody>
      </p:sp>
      <p:sp>
        <p:nvSpPr>
          <p:cNvPr id="5" name="Title 1">
            <a:extLst>
              <a:ext uri="{FF2B5EF4-FFF2-40B4-BE49-F238E27FC236}">
                <a16:creationId xmlns:a16="http://schemas.microsoft.com/office/drawing/2014/main" id="{CD339634-01F6-46FC-A686-50C29E586FCD}"/>
              </a:ext>
            </a:extLst>
          </p:cNvPr>
          <p:cNvSpPr txBox="1">
            <a:spLocks/>
          </p:cNvSpPr>
          <p:nvPr/>
        </p:nvSpPr>
        <p:spPr>
          <a:xfrm>
            <a:off x="1141412" y="2699877"/>
            <a:ext cx="10360501" cy="830998"/>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lgn="ctr"/>
            <a:r>
              <a:rPr lang="en-US" dirty="0"/>
              <a:t>Senator report</a:t>
            </a:r>
          </a:p>
        </p:txBody>
      </p:sp>
      <p:sp>
        <p:nvSpPr>
          <p:cNvPr id="6" name="TextBox 5">
            <a:extLst>
              <a:ext uri="{FF2B5EF4-FFF2-40B4-BE49-F238E27FC236}">
                <a16:creationId xmlns:a16="http://schemas.microsoft.com/office/drawing/2014/main" id="{769E8030-A927-468C-902B-D33E0C01A3EA}"/>
              </a:ext>
            </a:extLst>
          </p:cNvPr>
          <p:cNvSpPr txBox="1"/>
          <p:nvPr/>
        </p:nvSpPr>
        <p:spPr>
          <a:xfrm>
            <a:off x="1408112" y="3374669"/>
            <a:ext cx="9372600" cy="830997"/>
          </a:xfrm>
          <a:prstGeom prst="rect">
            <a:avLst/>
          </a:prstGeom>
          <a:noFill/>
          <a:ln>
            <a:noFill/>
          </a:ln>
        </p:spPr>
        <p:txBody>
          <a:bodyPr wrap="square" rtlCol="0" anchor="ctr" anchorCtr="1">
            <a:spAutoFit/>
          </a:bodyPr>
          <a:lstStyle/>
          <a:p>
            <a:r>
              <a:rPr lang="en-US" dirty="0"/>
              <a:t>1 current vacancy – College of Nursing</a:t>
            </a:r>
          </a:p>
          <a:p>
            <a:r>
              <a:rPr lang="en-US" dirty="0"/>
              <a:t>1 </a:t>
            </a:r>
            <a:r>
              <a:rPr lang="en-US"/>
              <a:t>current vacancy- College of Medicine</a:t>
            </a:r>
            <a:endParaRPr lang="en-US" dirty="0"/>
          </a:p>
        </p:txBody>
      </p:sp>
    </p:spTree>
    <p:extLst>
      <p:ext uri="{BB962C8B-B14F-4D97-AF65-F5344CB8AC3E}">
        <p14:creationId xmlns:p14="http://schemas.microsoft.com/office/powerpoint/2010/main" val="293704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committee</a:t>
            </a:r>
          </a:p>
        </p:txBody>
      </p:sp>
      <p:sp>
        <p:nvSpPr>
          <p:cNvPr id="3" name="Content Placeholder 2"/>
          <p:cNvSpPr>
            <a:spLocks noGrp="1"/>
          </p:cNvSpPr>
          <p:nvPr>
            <p:ph idx="1"/>
          </p:nvPr>
        </p:nvSpPr>
        <p:spPr/>
        <p:txBody>
          <a:bodyPr/>
          <a:lstStyle/>
          <a:p>
            <a:r>
              <a:rPr lang="en-US" dirty="0"/>
              <a:t>Meetings will be held on the 3</a:t>
            </a:r>
            <a:r>
              <a:rPr lang="en-US" baseline="30000" dirty="0"/>
              <a:t>rd</a:t>
            </a:r>
            <a:r>
              <a:rPr lang="en-US" dirty="0"/>
              <a:t> Thursday of each month. </a:t>
            </a:r>
          </a:p>
          <a:p>
            <a:r>
              <a:rPr lang="en-US" dirty="0"/>
              <a:t>First meeting of the year will be on September 17</a:t>
            </a:r>
            <a:r>
              <a:rPr lang="en-US" baseline="30000" dirty="0"/>
              <a:t>th</a:t>
            </a:r>
            <a:r>
              <a:rPr lang="en-US" dirty="0"/>
              <a:t> </a:t>
            </a:r>
          </a:p>
        </p:txBody>
      </p:sp>
    </p:spTree>
    <p:extLst>
      <p:ext uri="{BB962C8B-B14F-4D97-AF65-F5344CB8AC3E}">
        <p14:creationId xmlns:p14="http://schemas.microsoft.com/office/powerpoint/2010/main" val="4598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457200"/>
            <a:ext cx="10360501" cy="939800"/>
          </a:xfrm>
        </p:spPr>
        <p:txBody>
          <a:bodyPr/>
          <a:lstStyle/>
          <a:p>
            <a:pPr algn="ctr"/>
            <a:r>
              <a:rPr lang="en-US" dirty="0"/>
              <a:t>Community outreach committee</a:t>
            </a:r>
          </a:p>
        </p:txBody>
      </p:sp>
      <p:sp>
        <p:nvSpPr>
          <p:cNvPr id="3" name="Content Placeholder 2"/>
          <p:cNvSpPr>
            <a:spLocks noGrp="1"/>
          </p:cNvSpPr>
          <p:nvPr>
            <p:ph idx="1"/>
          </p:nvPr>
        </p:nvSpPr>
        <p:spPr>
          <a:xfrm>
            <a:off x="455613" y="1600200"/>
            <a:ext cx="11125200" cy="4724400"/>
          </a:xfrm>
        </p:spPr>
        <p:txBody>
          <a:bodyPr>
            <a:normAutofit fontScale="70000" lnSpcReduction="20000"/>
          </a:bodyPr>
          <a:lstStyle/>
          <a:p>
            <a:endParaRPr lang="en-US" b="1" dirty="0"/>
          </a:p>
          <a:p>
            <a:pPr lvl="0"/>
            <a:r>
              <a:rPr lang="en-US" dirty="0"/>
              <a:t>Meet the 4</a:t>
            </a:r>
            <a:r>
              <a:rPr lang="en-US" baseline="30000" dirty="0"/>
              <a:t>th</a:t>
            </a:r>
            <a:r>
              <a:rPr lang="en-US" dirty="0"/>
              <a:t> Tuesday of every month from 10-11am</a:t>
            </a:r>
          </a:p>
          <a:p>
            <a:pPr lvl="0"/>
            <a:r>
              <a:rPr lang="en-US" dirty="0"/>
              <a:t>Virtual meetings indefinitely by Zoom</a:t>
            </a:r>
          </a:p>
          <a:p>
            <a:pPr lvl="0"/>
            <a:r>
              <a:rPr lang="en-US" dirty="0"/>
              <a:t>We held our first meeting last week to get to know our new members. We more than doubled our committee size with new members. </a:t>
            </a:r>
          </a:p>
          <a:p>
            <a:pPr lvl="0"/>
            <a:r>
              <a:rPr lang="en-US" dirty="0"/>
              <a:t>We’ll be deciding, as a group, at our Sept meeting what projects we will do or entities we will support this year. Stay tuned for more information</a:t>
            </a:r>
          </a:p>
          <a:p>
            <a:pPr lvl="0"/>
            <a:r>
              <a:rPr lang="en-US" dirty="0"/>
              <a:t>Please continue to save pop tabs and coupons for </a:t>
            </a:r>
            <a:r>
              <a:rPr lang="en-US" dirty="0" err="1"/>
              <a:t>Troopons</a:t>
            </a:r>
            <a:r>
              <a:rPr lang="en-US" dirty="0"/>
              <a:t>!  </a:t>
            </a:r>
            <a:endParaRPr lang="en-US" b="1" dirty="0"/>
          </a:p>
          <a:p>
            <a:r>
              <a:rPr lang="en-US" dirty="0"/>
              <a:t>“</a:t>
            </a:r>
            <a:r>
              <a:rPr lang="en-US" dirty="0" err="1"/>
              <a:t>Troopons</a:t>
            </a:r>
            <a:r>
              <a:rPr lang="en-US" dirty="0"/>
              <a:t>” are the Manufacturer’s Coupons for our Overseas Troops  </a:t>
            </a:r>
          </a:p>
          <a:p>
            <a:pPr marL="0" indent="0">
              <a:buNone/>
            </a:pPr>
            <a:endParaRPr lang="en-US" dirty="0"/>
          </a:p>
          <a:p>
            <a:pPr marL="0" indent="0" algn="ctr">
              <a:buNone/>
            </a:pPr>
            <a:r>
              <a:rPr lang="en-US" dirty="0"/>
              <a:t>*Special Thanks to our committee chairs- Kyndall Wahkinney and Jennie Robison who have continued their committees/community support throughout the pandemic shutdowns.  </a:t>
            </a:r>
          </a:p>
        </p:txBody>
      </p:sp>
    </p:spTree>
    <p:extLst>
      <p:ext uri="{BB962C8B-B14F-4D97-AF65-F5344CB8AC3E}">
        <p14:creationId xmlns:p14="http://schemas.microsoft.com/office/powerpoint/2010/main" val="310820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E9FF0-87BD-4B0D-B87F-38FC2E9ADA50}"/>
              </a:ext>
            </a:extLst>
          </p:cNvPr>
          <p:cNvSpPr txBox="1"/>
          <p:nvPr/>
        </p:nvSpPr>
        <p:spPr>
          <a:xfrm>
            <a:off x="2715923" y="178638"/>
            <a:ext cx="6756978" cy="769441"/>
          </a:xfrm>
          <a:prstGeom prst="rect">
            <a:avLst/>
          </a:prstGeom>
          <a:noFill/>
          <a:ln>
            <a:noFill/>
          </a:ln>
        </p:spPr>
        <p:txBody>
          <a:bodyPr wrap="none" rtlCol="0" anchor="ctr" anchorCtr="1">
            <a:spAutoFit/>
          </a:bodyPr>
          <a:lstStyle/>
          <a:p>
            <a:r>
              <a:rPr lang="en-US" sz="4400" dirty="0"/>
              <a:t>Employee of the Month </a:t>
            </a:r>
          </a:p>
        </p:txBody>
      </p:sp>
      <p:sp>
        <p:nvSpPr>
          <p:cNvPr id="3" name="TextBox 2">
            <a:extLst>
              <a:ext uri="{FF2B5EF4-FFF2-40B4-BE49-F238E27FC236}">
                <a16:creationId xmlns:a16="http://schemas.microsoft.com/office/drawing/2014/main" id="{FB7CF541-24B0-4045-AFE7-A9C74DC40B51}"/>
              </a:ext>
            </a:extLst>
          </p:cNvPr>
          <p:cNvSpPr txBox="1"/>
          <p:nvPr/>
        </p:nvSpPr>
        <p:spPr>
          <a:xfrm>
            <a:off x="1424560" y="1223936"/>
            <a:ext cx="3406702" cy="1569660"/>
          </a:xfrm>
          <a:prstGeom prst="rect">
            <a:avLst/>
          </a:prstGeom>
          <a:noFill/>
          <a:ln>
            <a:noFill/>
          </a:ln>
        </p:spPr>
        <p:txBody>
          <a:bodyPr wrap="none" rtlCol="0" anchor="ctr" anchorCtr="1">
            <a:spAutoFit/>
          </a:bodyPr>
          <a:lstStyle/>
          <a:p>
            <a:pPr algn="ctr"/>
            <a:r>
              <a:rPr lang="en-US" dirty="0"/>
              <a:t>July 2020</a:t>
            </a:r>
          </a:p>
          <a:p>
            <a:pPr algn="ctr"/>
            <a:r>
              <a:rPr lang="en-US" dirty="0"/>
              <a:t>Anthony Mount</a:t>
            </a:r>
          </a:p>
          <a:p>
            <a:pPr algn="ctr"/>
            <a:r>
              <a:rPr lang="en-US" dirty="0"/>
              <a:t>College of Medicine, </a:t>
            </a:r>
          </a:p>
          <a:p>
            <a:pPr algn="ctr"/>
            <a:r>
              <a:rPr lang="en-US" dirty="0"/>
              <a:t>Office of the Dean</a:t>
            </a:r>
          </a:p>
        </p:txBody>
      </p:sp>
      <p:sp>
        <p:nvSpPr>
          <p:cNvPr id="5" name="TextBox 4">
            <a:extLst>
              <a:ext uri="{FF2B5EF4-FFF2-40B4-BE49-F238E27FC236}">
                <a16:creationId xmlns:a16="http://schemas.microsoft.com/office/drawing/2014/main" id="{2C68FCE5-885F-4150-A41B-5E5C9827015C}"/>
              </a:ext>
            </a:extLst>
          </p:cNvPr>
          <p:cNvSpPr txBox="1"/>
          <p:nvPr/>
        </p:nvSpPr>
        <p:spPr>
          <a:xfrm>
            <a:off x="6532751" y="1340033"/>
            <a:ext cx="4631396" cy="1200329"/>
          </a:xfrm>
          <a:prstGeom prst="rect">
            <a:avLst/>
          </a:prstGeom>
          <a:noFill/>
          <a:ln>
            <a:noFill/>
          </a:ln>
        </p:spPr>
        <p:txBody>
          <a:bodyPr wrap="none" rtlCol="0" anchor="ctr" anchorCtr="1">
            <a:spAutoFit/>
          </a:bodyPr>
          <a:lstStyle/>
          <a:p>
            <a:pPr algn="ctr"/>
            <a:r>
              <a:rPr lang="en-US" dirty="0"/>
              <a:t>September 2020</a:t>
            </a:r>
          </a:p>
          <a:p>
            <a:pPr algn="ctr"/>
            <a:r>
              <a:rPr lang="en-US" dirty="0"/>
              <a:t>Sarah Harris</a:t>
            </a:r>
          </a:p>
          <a:p>
            <a:pPr algn="ctr"/>
            <a:r>
              <a:rPr lang="en-US" dirty="0"/>
              <a:t>College of Medicine, Urology</a:t>
            </a:r>
          </a:p>
        </p:txBody>
      </p:sp>
      <p:pic>
        <p:nvPicPr>
          <p:cNvPr id="6" name="Picture 5">
            <a:extLst>
              <a:ext uri="{FF2B5EF4-FFF2-40B4-BE49-F238E27FC236}">
                <a16:creationId xmlns:a16="http://schemas.microsoft.com/office/drawing/2014/main" id="{22C32961-AFA0-47EC-BB9B-25AC597D230D}"/>
              </a:ext>
            </a:extLst>
          </p:cNvPr>
          <p:cNvPicPr>
            <a:picLocks noChangeAspect="1"/>
          </p:cNvPicPr>
          <p:nvPr/>
        </p:nvPicPr>
        <p:blipFill rotWithShape="1">
          <a:blip r:embed="rId2"/>
          <a:srcRect l="11275" t="-2109" r="19464" b="2109"/>
          <a:stretch/>
        </p:blipFill>
        <p:spPr>
          <a:xfrm>
            <a:off x="1489611" y="3200400"/>
            <a:ext cx="3276600" cy="3268157"/>
          </a:xfrm>
          <a:prstGeom prst="rect">
            <a:avLst/>
          </a:prstGeom>
          <a:ln w="104775">
            <a:solidFill>
              <a:schemeClr val="accent1"/>
            </a:solidFill>
          </a:ln>
        </p:spPr>
      </p:pic>
      <p:pic>
        <p:nvPicPr>
          <p:cNvPr id="1026" name="Picture 1" descr="image001">
            <a:extLst>
              <a:ext uri="{FF2B5EF4-FFF2-40B4-BE49-F238E27FC236}">
                <a16:creationId xmlns:a16="http://schemas.microsoft.com/office/drawing/2014/main" id="{E35024F1-B2EF-45C0-94A6-8110A42A40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615" y="3011674"/>
            <a:ext cx="2771382" cy="3456883"/>
          </a:xfrm>
          <a:prstGeom prst="rect">
            <a:avLst/>
          </a:prstGeom>
          <a:solidFill>
            <a:schemeClr val="accent1">
              <a:alpha val="83000"/>
            </a:schemeClr>
          </a:solidFill>
          <a:ln w="104775">
            <a:solidFill>
              <a:schemeClr val="accent1">
                <a:alpha val="86000"/>
              </a:schemeClr>
            </a:solidFill>
          </a:ln>
        </p:spPr>
      </p:pic>
    </p:spTree>
    <p:extLst>
      <p:ext uri="{BB962C8B-B14F-4D97-AF65-F5344CB8AC3E}">
        <p14:creationId xmlns:p14="http://schemas.microsoft.com/office/powerpoint/2010/main" val="106432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TF03460512.potx" id="{FAD57A1D-FD3F-410E-BC16-DC0572F34EA3}" vid="{8B1535A0-4296-40FA-BB7E-C6BB75A63359}"/>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slides</Template>
  <TotalTime>19464</TotalTime>
  <Words>808</Words>
  <Application>Microsoft Office PowerPoint</Application>
  <PresentationFormat>Custom</PresentationFormat>
  <Paragraphs>87</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Century Gothic</vt:lpstr>
      <vt:lpstr>Crimson landscape design template</vt:lpstr>
      <vt:lpstr>2021 BeNEFITS   </vt:lpstr>
      <vt:lpstr>Staff Senate Meeting  September 3, 2020</vt:lpstr>
      <vt:lpstr>OUHSC Staff Senate Business</vt:lpstr>
      <vt:lpstr>Executive committee Treasurer’s Report   Report Pending </vt:lpstr>
      <vt:lpstr>PowerPoint Presentation</vt:lpstr>
      <vt:lpstr>Committee on committees</vt:lpstr>
      <vt:lpstr>Communication committee</vt:lpstr>
      <vt:lpstr>Community outreach committee</vt:lpstr>
      <vt:lpstr>PowerPoint Presentation</vt:lpstr>
      <vt:lpstr>Employee of the month committee</vt:lpstr>
      <vt:lpstr>Fundraising COMMITTEE</vt:lpstr>
      <vt:lpstr>Staff EVENTS Committee</vt:lpstr>
      <vt:lpstr>New business and announcements</vt:lpstr>
      <vt:lpstr>PowerPoint Presentation</vt:lpstr>
      <vt:lpstr>Human Resources</vt:lpstr>
      <vt:lpstr>SHARED LEAVE</vt:lpstr>
      <vt:lpstr>PowerPoint Presentation</vt:lpstr>
      <vt:lpstr>PowerPoint Presentation</vt:lpstr>
      <vt:lpstr>Don’t forget to follow us on social media! </vt:lpstr>
    </vt:vector>
  </TitlesOfParts>
  <Company>OUHSC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OUHSC Staff Senate</dc:title>
  <dc:creator>Walton, Marty (HSC)</dc:creator>
  <cp:lastModifiedBy>Geiger, Nancy A.  (HSC)</cp:lastModifiedBy>
  <cp:revision>321</cp:revision>
  <cp:lastPrinted>2019-03-07T14:34:18Z</cp:lastPrinted>
  <dcterms:created xsi:type="dcterms:W3CDTF">2018-10-04T13:29:49Z</dcterms:created>
  <dcterms:modified xsi:type="dcterms:W3CDTF">2020-09-02T21:22:41Z</dcterms:modified>
  <cp:contentStatus/>
</cp:coreProperties>
</file>