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48" r:id="rId2"/>
  </p:sldMasterIdLst>
  <p:notesMasterIdLst>
    <p:notesMasterId r:id="rId38"/>
  </p:notesMasterIdLst>
  <p:handoutMasterIdLst>
    <p:handoutMasterId r:id="rId39"/>
  </p:handoutMasterIdLst>
  <p:sldIdLst>
    <p:sldId id="299" r:id="rId3"/>
    <p:sldId id="404" r:id="rId4"/>
    <p:sldId id="256" r:id="rId5"/>
    <p:sldId id="257" r:id="rId6"/>
    <p:sldId id="259" r:id="rId7"/>
    <p:sldId id="260" r:id="rId8"/>
    <p:sldId id="262" r:id="rId9"/>
    <p:sldId id="263" r:id="rId10"/>
    <p:sldId id="261" r:id="rId11"/>
    <p:sldId id="264" r:id="rId12"/>
    <p:sldId id="265" r:id="rId13"/>
    <p:sldId id="410" r:id="rId14"/>
    <p:sldId id="274" r:id="rId15"/>
    <p:sldId id="329" r:id="rId16"/>
    <p:sldId id="406" r:id="rId17"/>
    <p:sldId id="405" r:id="rId18"/>
    <p:sldId id="327" r:id="rId19"/>
    <p:sldId id="328" r:id="rId20"/>
    <p:sldId id="312" r:id="rId21"/>
    <p:sldId id="372" r:id="rId22"/>
    <p:sldId id="371" r:id="rId23"/>
    <p:sldId id="326" r:id="rId24"/>
    <p:sldId id="320" r:id="rId25"/>
    <p:sldId id="321" r:id="rId26"/>
    <p:sldId id="375" r:id="rId27"/>
    <p:sldId id="402" r:id="rId28"/>
    <p:sldId id="386" r:id="rId29"/>
    <p:sldId id="311" r:id="rId30"/>
    <p:sldId id="398" r:id="rId31"/>
    <p:sldId id="399" r:id="rId32"/>
    <p:sldId id="407" r:id="rId33"/>
    <p:sldId id="409" r:id="rId34"/>
    <p:sldId id="408" r:id="rId35"/>
    <p:sldId id="355" r:id="rId36"/>
    <p:sldId id="266" r:id="rId37"/>
  </p:sldIdLst>
  <p:sldSz cx="12188825" cy="6858000"/>
  <p:notesSz cx="6858000" cy="92408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F4457-1DDC-49A7-9D1C-554EF0853E06}">
          <p14:sldIdLst>
            <p14:sldId id="299"/>
            <p14:sldId id="404"/>
            <p14:sldId id="256"/>
            <p14:sldId id="257"/>
            <p14:sldId id="259"/>
            <p14:sldId id="260"/>
            <p14:sldId id="262"/>
            <p14:sldId id="263"/>
            <p14:sldId id="261"/>
            <p14:sldId id="264"/>
            <p14:sldId id="265"/>
            <p14:sldId id="410"/>
            <p14:sldId id="274"/>
            <p14:sldId id="329"/>
            <p14:sldId id="406"/>
            <p14:sldId id="405"/>
            <p14:sldId id="327"/>
            <p14:sldId id="328"/>
            <p14:sldId id="312"/>
            <p14:sldId id="372"/>
            <p14:sldId id="371"/>
            <p14:sldId id="326"/>
            <p14:sldId id="320"/>
            <p14:sldId id="321"/>
            <p14:sldId id="375"/>
            <p14:sldId id="402"/>
            <p14:sldId id="386"/>
            <p14:sldId id="311"/>
            <p14:sldId id="398"/>
            <p14:sldId id="399"/>
            <p14:sldId id="407"/>
            <p14:sldId id="409"/>
            <p14:sldId id="408"/>
            <p14:sldId id="355"/>
            <p14:sldId id="266"/>
          </p14:sldIdLst>
        </p14:section>
      </p14:sectionLst>
    </p:ext>
    <p:ext uri="{EFAFB233-063F-42B5-8137-9DF3F51BA10A}">
      <p15:sldGuideLst xmlns:p15="http://schemas.microsoft.com/office/powerpoint/2012/main">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p15:guide id="1" orient="horz" pos="2911"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yer, Kelli  (HSC)" initials="DK(" lastIdx="1" clrIdx="0">
    <p:extLst>
      <p:ext uri="{19B8F6BF-5375-455C-9EA6-DF929625EA0E}">
        <p15:presenceInfo xmlns:p15="http://schemas.microsoft.com/office/powerpoint/2012/main" userId="S-1-5-21-598231604-1040596609-1897138802-969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p:cViewPr varScale="1">
        <p:scale>
          <a:sx n="87" d="100"/>
          <a:sy n="87" d="100"/>
        </p:scale>
        <p:origin x="90" y="606"/>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notesViewPr>
    <p:cSldViewPr showGuides="1">
      <p:cViewPr varScale="1">
        <p:scale>
          <a:sx n="76" d="100"/>
          <a:sy n="76" d="100"/>
        </p:scale>
        <p:origin x="1680" y="96"/>
      </p:cViewPr>
      <p:guideLst>
        <p:guide orient="horz" pos="2911"/>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2514" tIns="46258" rIns="92514" bIns="46258" rtlCol="0"/>
          <a:lstStyle>
            <a:lvl1pPr algn="l">
              <a:defRPr sz="1200"/>
            </a:lvl1pPr>
          </a:lstStyle>
          <a:p>
            <a:endParaRPr dirty="0"/>
          </a:p>
        </p:txBody>
      </p:sp>
      <p:sp>
        <p:nvSpPr>
          <p:cNvPr id="3" name="Date Placeholder 2"/>
          <p:cNvSpPr>
            <a:spLocks noGrp="1"/>
          </p:cNvSpPr>
          <p:nvPr>
            <p:ph type="dt" sz="quarter" idx="1"/>
          </p:nvPr>
        </p:nvSpPr>
        <p:spPr>
          <a:xfrm>
            <a:off x="3884613" y="0"/>
            <a:ext cx="2971800" cy="462042"/>
          </a:xfrm>
          <a:prstGeom prst="rect">
            <a:avLst/>
          </a:prstGeom>
        </p:spPr>
        <p:txBody>
          <a:bodyPr vert="horz" lIns="92514" tIns="46258" rIns="92514" bIns="46258" rtlCol="0"/>
          <a:lstStyle>
            <a:lvl1pPr algn="r">
              <a:defRPr sz="1200"/>
            </a:lvl1pPr>
          </a:lstStyle>
          <a:p>
            <a:fld id="{4954C6E1-AF92-4FB7-A013-0B520EBC30AE}" type="datetimeFigureOut">
              <a:rPr lang="en-US"/>
              <a:t>11/3/2020</a:t>
            </a:fld>
            <a:endParaRPr dirty="0"/>
          </a:p>
        </p:txBody>
      </p:sp>
      <p:sp>
        <p:nvSpPr>
          <p:cNvPr id="4" name="Footer Placeholder 3"/>
          <p:cNvSpPr>
            <a:spLocks noGrp="1"/>
          </p:cNvSpPr>
          <p:nvPr>
            <p:ph type="ftr" sz="quarter" idx="2"/>
          </p:nvPr>
        </p:nvSpPr>
        <p:spPr>
          <a:xfrm>
            <a:off x="0" y="8777192"/>
            <a:ext cx="2971800" cy="462042"/>
          </a:xfrm>
          <a:prstGeom prst="rect">
            <a:avLst/>
          </a:prstGeom>
        </p:spPr>
        <p:txBody>
          <a:bodyPr vert="horz" lIns="92514" tIns="46258" rIns="92514" bIns="46258" rtlCol="0" anchor="b"/>
          <a:lstStyle>
            <a:lvl1pPr algn="l">
              <a:defRPr sz="1200"/>
            </a:lvl1pPr>
          </a:lstStyle>
          <a:p>
            <a:endParaRPr dirty="0"/>
          </a:p>
        </p:txBody>
      </p:sp>
      <p:sp>
        <p:nvSpPr>
          <p:cNvPr id="5" name="Slide Number Placeholder 4"/>
          <p:cNvSpPr>
            <a:spLocks noGrp="1"/>
          </p:cNvSpPr>
          <p:nvPr>
            <p:ph type="sldNum" sz="quarter" idx="3"/>
          </p:nvPr>
        </p:nvSpPr>
        <p:spPr>
          <a:xfrm>
            <a:off x="3884613" y="8777192"/>
            <a:ext cx="2971800" cy="462042"/>
          </a:xfrm>
          <a:prstGeom prst="rect">
            <a:avLst/>
          </a:prstGeom>
        </p:spPr>
        <p:txBody>
          <a:bodyPr vert="horz" lIns="92514" tIns="46258" rIns="92514" bIns="46258" rtlCol="0" anchor="b"/>
          <a:lstStyle>
            <a:lvl1pPr algn="r">
              <a:defRPr sz="1200"/>
            </a:lvl1pPr>
          </a:lstStyle>
          <a:p>
            <a:fld id="{DA52D9BF-D574-4807-B36C-9E2A025BE826}" type="slidenum">
              <a:rPr/>
              <a:t>‹#›</a:t>
            </a:fld>
            <a:endParaRPr dirty="0"/>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2514" tIns="46258" rIns="92514" bIns="46258" rtlCol="0"/>
          <a:lstStyle>
            <a:lvl1pPr algn="l">
              <a:defRPr sz="1200"/>
            </a:lvl1pPr>
          </a:lstStyle>
          <a:p>
            <a:endParaRPr dirty="0"/>
          </a:p>
        </p:txBody>
      </p:sp>
      <p:sp>
        <p:nvSpPr>
          <p:cNvPr id="3" name="Date Placeholder 2"/>
          <p:cNvSpPr>
            <a:spLocks noGrp="1"/>
          </p:cNvSpPr>
          <p:nvPr>
            <p:ph type="dt" idx="1"/>
          </p:nvPr>
        </p:nvSpPr>
        <p:spPr>
          <a:xfrm>
            <a:off x="3884613" y="0"/>
            <a:ext cx="2971800" cy="462042"/>
          </a:xfrm>
          <a:prstGeom prst="rect">
            <a:avLst/>
          </a:prstGeom>
        </p:spPr>
        <p:txBody>
          <a:bodyPr vert="horz" lIns="92514" tIns="46258" rIns="92514" bIns="46258" rtlCol="0"/>
          <a:lstStyle>
            <a:lvl1pPr algn="r">
              <a:defRPr sz="1200"/>
            </a:lvl1pPr>
          </a:lstStyle>
          <a:p>
            <a:fld id="{95C10850-0874-4A61-99B4-D613C5E8D9EA}" type="datetimeFigureOut">
              <a:rPr lang="en-US"/>
              <a:t>11/3/2020</a:t>
            </a:fld>
            <a:endParaRPr dirty="0"/>
          </a:p>
        </p:txBody>
      </p:sp>
      <p:sp>
        <p:nvSpPr>
          <p:cNvPr id="4" name="Slide Image Placeholder 3"/>
          <p:cNvSpPr>
            <a:spLocks noGrp="1" noRot="1" noChangeAspect="1"/>
          </p:cNvSpPr>
          <p:nvPr>
            <p:ph type="sldImg" idx="2"/>
          </p:nvPr>
        </p:nvSpPr>
        <p:spPr>
          <a:xfrm>
            <a:off x="350838" y="693738"/>
            <a:ext cx="6156325" cy="3463925"/>
          </a:xfrm>
          <a:prstGeom prst="rect">
            <a:avLst/>
          </a:prstGeom>
          <a:noFill/>
          <a:ln w="12700">
            <a:solidFill>
              <a:prstClr val="black"/>
            </a:solidFill>
          </a:ln>
        </p:spPr>
        <p:txBody>
          <a:bodyPr vert="horz" lIns="92514" tIns="46258" rIns="92514" bIns="46258" rtlCol="0" anchor="ctr"/>
          <a:lstStyle/>
          <a:p>
            <a:endParaRPr dirty="0"/>
          </a:p>
        </p:txBody>
      </p:sp>
      <p:sp>
        <p:nvSpPr>
          <p:cNvPr id="5" name="Notes Placeholder 4"/>
          <p:cNvSpPr>
            <a:spLocks noGrp="1"/>
          </p:cNvSpPr>
          <p:nvPr>
            <p:ph type="body" sz="quarter" idx="3"/>
          </p:nvPr>
        </p:nvSpPr>
        <p:spPr>
          <a:xfrm>
            <a:off x="685800" y="4389400"/>
            <a:ext cx="5486400" cy="4158377"/>
          </a:xfrm>
          <a:prstGeom prst="rect">
            <a:avLst/>
          </a:prstGeom>
        </p:spPr>
        <p:txBody>
          <a:bodyPr vert="horz" lIns="92514" tIns="46258" rIns="92514" bIns="46258"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777192"/>
            <a:ext cx="2971800" cy="462042"/>
          </a:xfrm>
          <a:prstGeom prst="rect">
            <a:avLst/>
          </a:prstGeom>
        </p:spPr>
        <p:txBody>
          <a:bodyPr vert="horz" lIns="92514" tIns="46258" rIns="92514" bIns="46258" rtlCol="0" anchor="b"/>
          <a:lstStyle>
            <a:lvl1pPr algn="l">
              <a:defRPr sz="1200"/>
            </a:lvl1pPr>
          </a:lstStyle>
          <a:p>
            <a:endParaRPr dirty="0"/>
          </a:p>
        </p:txBody>
      </p:sp>
      <p:sp>
        <p:nvSpPr>
          <p:cNvPr id="7" name="Slide Number Placeholder 6"/>
          <p:cNvSpPr>
            <a:spLocks noGrp="1"/>
          </p:cNvSpPr>
          <p:nvPr>
            <p:ph type="sldNum" sz="quarter" idx="5"/>
          </p:nvPr>
        </p:nvSpPr>
        <p:spPr>
          <a:xfrm>
            <a:off x="3884613" y="8777192"/>
            <a:ext cx="2971800" cy="462042"/>
          </a:xfrm>
          <a:prstGeom prst="rect">
            <a:avLst/>
          </a:prstGeom>
        </p:spPr>
        <p:txBody>
          <a:bodyPr vert="horz" lIns="92514" tIns="46258" rIns="92514" bIns="46258" rtlCol="0" anchor="b"/>
          <a:lstStyle>
            <a:lvl1pPr algn="r">
              <a:defRPr sz="1200"/>
            </a:lvl1pPr>
          </a:lstStyle>
          <a:p>
            <a:fld id="{9E11EC53-F507-411E-9ADC-FBCFECE09D3D}" type="slidenum">
              <a:rPr/>
              <a:t>‹#›</a:t>
            </a:fld>
            <a:endParaRPr dirty="0"/>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13</a:t>
            </a:fld>
            <a:endParaRPr lang="en-US" dirty="0"/>
          </a:p>
        </p:txBody>
      </p:sp>
    </p:spTree>
    <p:extLst>
      <p:ext uri="{BB962C8B-B14F-4D97-AF65-F5344CB8AC3E}">
        <p14:creationId xmlns:p14="http://schemas.microsoft.com/office/powerpoint/2010/main" val="148421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a:t>Click to edit Master title style</a:t>
            </a:r>
            <a:endParaRPr dirty="0"/>
          </a:p>
        </p:txBody>
      </p:sp>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pPr/>
              <a:t>11/3/2020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2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
        <p:nvSpPr>
          <p:cNvPr id="3" name="Picture Placeholder 2" descr="An empty placeholder to add an image. Click on the placeholder and select the image that you wish to add."/>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dirty="0"/>
              <a:t>Click icon to add picture</a:t>
            </a:r>
            <a:endParaRPr dirty="0"/>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pPr/>
              <a:t>11/3/2020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31507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11/3/2020</a:t>
            </a:fld>
            <a:endParaRPr lang="en-US" dirty="0"/>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215347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685800"/>
            <a:ext cx="1843982" cy="558800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11/3/2020</a:t>
            </a:fld>
            <a:endParaRPr lang="en-US" dirty="0"/>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19917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useBgFill="1">
        <p:nvSpPr>
          <p:cNvPr id="12" name="Freeform 11"/>
          <p:cNvSpPr/>
          <p:nvPr/>
        </p:nvSpPr>
        <p:spPr>
          <a:xfrm>
            <a:off x="-15871" y="1"/>
            <a:ext cx="11680767"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8"/>
            <a:ext cx="1132630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1"/>
            <a:ext cx="8717308"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758" y="293317"/>
            <a:ext cx="1136415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0969" y="662656"/>
            <a:ext cx="9752647" cy="2766528"/>
          </a:xfrm>
        </p:spPr>
        <p:txBody>
          <a:bodyPr anchor="b">
            <a:normAutofit/>
          </a:bodyPr>
          <a:lstStyle>
            <a:lvl1pPr algn="r">
              <a:defRPr sz="7998"/>
            </a:lvl1pPr>
          </a:lstStyle>
          <a:p>
            <a:r>
              <a:rPr lang="en-US"/>
              <a:t>Click to edit Master title style</a:t>
            </a:r>
            <a:endParaRPr lang="en-US" dirty="0"/>
          </a:p>
        </p:txBody>
      </p:sp>
      <p:sp>
        <p:nvSpPr>
          <p:cNvPr id="3" name="Subtitle 2"/>
          <p:cNvSpPr>
            <a:spLocks noGrp="1"/>
          </p:cNvSpPr>
          <p:nvPr>
            <p:ph type="subTitle" idx="1"/>
          </p:nvPr>
        </p:nvSpPr>
        <p:spPr>
          <a:xfrm rot="21420000">
            <a:off x="982806" y="3505210"/>
            <a:ext cx="9752647" cy="550333"/>
          </a:xfrm>
        </p:spPr>
        <p:txBody>
          <a:bodyPr anchor="t">
            <a:noAutofit/>
          </a:bodyPr>
          <a:lstStyle>
            <a:lvl1pPr marL="0" indent="0" algn="r">
              <a:buNone/>
              <a:defRPr sz="2799">
                <a:solidFill>
                  <a:schemeClr val="bg1">
                    <a:lumMod val="50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7253" y="4578463"/>
            <a:ext cx="6142053" cy="1163112"/>
          </a:xfrm>
        </p:spPr>
        <p:txBody>
          <a:bodyPr/>
          <a:lstStyle>
            <a:lvl1pPr algn="ctr">
              <a:defRPr sz="5398">
                <a:solidFill>
                  <a:schemeClr val="accent1">
                    <a:lumMod val="60000"/>
                    <a:lumOff val="40000"/>
                  </a:schemeClr>
                </a:solidFill>
              </a:defRPr>
            </a:lvl1pPr>
          </a:lstStyle>
          <a:p>
            <a:fld id="{242686D0-F764-44DE-8BC9-96373CF1546B}" type="datetimeFigureOut">
              <a:rPr lang="en-US" smtClean="0"/>
              <a:t>11/3/2020</a:t>
            </a:fld>
            <a:endParaRPr lang="en-US"/>
          </a:p>
        </p:txBody>
      </p:sp>
      <p:sp>
        <p:nvSpPr>
          <p:cNvPr id="5" name="Footer Placeholder 4"/>
          <p:cNvSpPr>
            <a:spLocks noGrp="1"/>
          </p:cNvSpPr>
          <p:nvPr>
            <p:ph type="ftr" sz="quarter" idx="11"/>
          </p:nvPr>
        </p:nvSpPr>
        <p:spPr>
          <a:xfrm rot="21420000">
            <a:off x="9142" y="5020323"/>
            <a:ext cx="4049737" cy="923010"/>
          </a:xfrm>
          <a:noFill/>
        </p:spPr>
        <p:txBody>
          <a:bodyPr wrap="square" rtlCol="0">
            <a:spAutoFit/>
          </a:bodyPr>
          <a:lstStyle>
            <a:lvl1pPr>
              <a:defRPr lang="en-US" sz="5398" dirty="0"/>
            </a:lvl1pPr>
          </a:lstStyle>
          <a:p>
            <a:endParaRPr lang="en-US"/>
          </a:p>
        </p:txBody>
      </p:sp>
      <p:sp>
        <p:nvSpPr>
          <p:cNvPr id="6" name="Slide Number Placeholder 5"/>
          <p:cNvSpPr>
            <a:spLocks noGrp="1"/>
          </p:cNvSpPr>
          <p:nvPr>
            <p:ph type="sldNum" sz="quarter" idx="12"/>
          </p:nvPr>
        </p:nvSpPr>
        <p:spPr>
          <a:xfrm rot="21420000">
            <a:off x="9849192" y="3832648"/>
            <a:ext cx="906950" cy="498470"/>
          </a:xfrm>
        </p:spPr>
        <p:txBody>
          <a:bodyPr/>
          <a:lstStyle>
            <a:lvl1pPr>
              <a:defRPr sz="2399">
                <a:solidFill>
                  <a:schemeClr val="tx1">
                    <a:lumMod val="75000"/>
                    <a:lumOff val="25000"/>
                  </a:schemeClr>
                </a:solidFill>
              </a:defRPr>
            </a:lvl1pPr>
          </a:lstStyle>
          <a:p>
            <a:fld id="{C467A870-63E9-4083-9599-0220441D0463}" type="slidenum">
              <a:rPr lang="en-US" smtClean="0"/>
              <a:t>‹#›</a:t>
            </a:fld>
            <a:endParaRPr lang="en-US"/>
          </a:p>
        </p:txBody>
      </p:sp>
      <p:sp>
        <p:nvSpPr>
          <p:cNvPr id="25" name="5-Point Star 24"/>
          <p:cNvSpPr/>
          <p:nvPr/>
        </p:nvSpPr>
        <p:spPr>
          <a:xfrm rot="21420000">
            <a:off x="4220286" y="5111356"/>
            <a:ext cx="515252"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8199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622" y="2063396"/>
            <a:ext cx="10392000"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2686D0-F764-44DE-8BC9-96373CF1546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95776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623" y="685801"/>
            <a:ext cx="10392000" cy="3193487"/>
          </a:xfrm>
        </p:spPr>
        <p:txBody>
          <a:bodyPr anchor="b">
            <a:normAutofit/>
          </a:bodyPr>
          <a:lstStyle>
            <a:lvl1pPr algn="l">
              <a:defRPr sz="5398"/>
            </a:lvl1pPr>
          </a:lstStyle>
          <a:p>
            <a:r>
              <a:rPr lang="en-US"/>
              <a:t>Click to edit Master title style</a:t>
            </a:r>
            <a:endParaRPr lang="en-US" dirty="0"/>
          </a:p>
        </p:txBody>
      </p:sp>
      <p:sp>
        <p:nvSpPr>
          <p:cNvPr id="3" name="Text Placeholder 2"/>
          <p:cNvSpPr>
            <a:spLocks noGrp="1"/>
          </p:cNvSpPr>
          <p:nvPr>
            <p:ph type="body" idx="1"/>
          </p:nvPr>
        </p:nvSpPr>
        <p:spPr>
          <a:xfrm>
            <a:off x="685623" y="3742267"/>
            <a:ext cx="10392000" cy="1639614"/>
          </a:xfrm>
        </p:spPr>
        <p:txBody>
          <a:bodyPr anchor="t">
            <a:normAutofit/>
          </a:bodyPr>
          <a:lstStyle>
            <a:lvl1pPr marL="0" indent="0" algn="l">
              <a:buNone/>
              <a:defRPr sz="1999">
                <a:solidFill>
                  <a:schemeClr val="bg1">
                    <a:lumMod val="50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686D0-F764-44DE-8BC9-96373CF1546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400390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623" y="685800"/>
            <a:ext cx="10394174"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621" y="2063396"/>
            <a:ext cx="5087389"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2410" y="2063396"/>
            <a:ext cx="5085213"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2686D0-F764-44DE-8BC9-96373CF1546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1730931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623" y="685800"/>
            <a:ext cx="10392000"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117" y="2063396"/>
            <a:ext cx="4854893" cy="679994"/>
          </a:xfrm>
        </p:spPr>
        <p:txBody>
          <a:bodyPr anchor="b">
            <a:noAutofit/>
          </a:bodyPr>
          <a:lstStyle>
            <a:lvl1pPr marL="0" indent="0">
              <a:lnSpc>
                <a:spcPct val="90000"/>
              </a:lnSpc>
              <a:buNone/>
              <a:defRPr sz="25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2" name="Content Placeholder 3"/>
          <p:cNvSpPr>
            <a:spLocks noGrp="1"/>
          </p:cNvSpPr>
          <p:nvPr>
            <p:ph sz="quarter" idx="13"/>
          </p:nvPr>
        </p:nvSpPr>
        <p:spPr>
          <a:xfrm>
            <a:off x="685623" y="2861733"/>
            <a:ext cx="5087387"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6572" y="2063396"/>
            <a:ext cx="4863224" cy="679994"/>
          </a:xfrm>
        </p:spPr>
        <p:txBody>
          <a:bodyPr anchor="b">
            <a:noAutofit/>
          </a:bodyPr>
          <a:lstStyle>
            <a:lvl1pPr marL="0" indent="0">
              <a:lnSpc>
                <a:spcPct val="90000"/>
              </a:lnSpc>
              <a:buNone/>
              <a:defRPr sz="25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3" name="Content Placeholder 5"/>
          <p:cNvSpPr>
            <a:spLocks noGrp="1"/>
          </p:cNvSpPr>
          <p:nvPr>
            <p:ph sz="quarter" idx="14"/>
          </p:nvPr>
        </p:nvSpPr>
        <p:spPr>
          <a:xfrm>
            <a:off x="5992408" y="2861733"/>
            <a:ext cx="5087388"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2686D0-F764-44DE-8BC9-96373CF1546B}" type="datetimeFigureOut">
              <a:rPr lang="en-US" smtClean="0"/>
              <a:t>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357105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2686D0-F764-44DE-8BC9-96373CF1546B}"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146457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686D0-F764-44DE-8BC9-96373CF1546B}" type="datetimeFigureOut">
              <a:rPr lang="en-US" smtClean="0"/>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291263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11/3/2020</a:t>
            </a:fld>
            <a:endParaRPr lang="en-US" dirty="0"/>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226430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463" y="685800"/>
            <a:ext cx="4125785" cy="2023252"/>
          </a:xfrm>
        </p:spPr>
        <p:txBody>
          <a:bodyPr anchor="b">
            <a:normAutofit/>
          </a:bodyPr>
          <a:lstStyle>
            <a:lvl1pPr algn="ctr">
              <a:defRPr sz="3599"/>
            </a:lvl1pPr>
          </a:lstStyle>
          <a:p>
            <a:r>
              <a:rPr lang="en-US"/>
              <a:t>Click to edit Master title style</a:t>
            </a:r>
            <a:endParaRPr lang="en-US" dirty="0"/>
          </a:p>
        </p:txBody>
      </p:sp>
      <p:sp>
        <p:nvSpPr>
          <p:cNvPr id="10" name="Content Placeholder 2"/>
          <p:cNvSpPr>
            <a:spLocks noGrp="1"/>
          </p:cNvSpPr>
          <p:nvPr>
            <p:ph sz="quarter" idx="13"/>
          </p:nvPr>
        </p:nvSpPr>
        <p:spPr>
          <a:xfrm>
            <a:off x="5044818" y="685801"/>
            <a:ext cx="6032804"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462" y="2709053"/>
            <a:ext cx="4125786" cy="2665533"/>
          </a:xfrm>
        </p:spPr>
        <p:txBody>
          <a:bodyPr anchor="t">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686D0-F764-44DE-8BC9-96373CF1546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4128099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621" y="685800"/>
            <a:ext cx="6343650" cy="2023252"/>
          </a:xfrm>
        </p:spPr>
        <p:txBody>
          <a:bodyPr anchor="b">
            <a:normAutofit/>
          </a:bodyPr>
          <a:lstStyle>
            <a:lvl1pPr algn="ctr">
              <a:defRPr sz="35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0413" y="1"/>
            <a:ext cx="3597209" cy="5071533"/>
          </a:xfrm>
          <a:ln w="57150" cmpd="thinThick">
            <a:solidFill>
              <a:schemeClr val="bg1">
                <a:lumMod val="50000"/>
              </a:schemeClr>
            </a:solidFill>
            <a:miter lim="800000"/>
          </a:ln>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685623" y="2709053"/>
            <a:ext cx="6343649" cy="2362481"/>
          </a:xfrm>
        </p:spPr>
        <p:txBody>
          <a:bodyPr anchor="t">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686D0-F764-44DE-8BC9-96373CF1546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2676917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621" y="4106333"/>
            <a:ext cx="10392001" cy="588846"/>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623" y="685800"/>
            <a:ext cx="10389807" cy="3194903"/>
          </a:xfrm>
          <a:ln w="57150" cmpd="thinThick">
            <a:solidFill>
              <a:schemeClr val="bg1">
                <a:lumMod val="50000"/>
              </a:schemeClr>
            </a:solidFill>
            <a:miter lim="800000"/>
          </a:ln>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685601" y="4702923"/>
            <a:ext cx="10392021" cy="682472"/>
          </a:xfrm>
        </p:spPr>
        <p:txBody>
          <a:bodyPr anchor="t"/>
          <a:lstStyle>
            <a:lvl1pPr marL="0" indent="0" algn="l">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686D0-F764-44DE-8BC9-96373CF1546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3896228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623" y="685801"/>
            <a:ext cx="10394194" cy="3194903"/>
          </a:xfrm>
        </p:spPr>
        <p:txBody>
          <a:bodyPr anchor="ctr">
            <a:normAutofit/>
          </a:bodyPr>
          <a:lstStyle>
            <a:lvl1pPr algn="ctr">
              <a:defRPr sz="4799"/>
            </a:lvl1pPr>
          </a:lstStyle>
          <a:p>
            <a:r>
              <a:rPr lang="en-US"/>
              <a:t>Click to edit Master title style</a:t>
            </a:r>
            <a:endParaRPr lang="en-US" dirty="0"/>
          </a:p>
        </p:txBody>
      </p:sp>
      <p:sp>
        <p:nvSpPr>
          <p:cNvPr id="4" name="Text Placeholder 3"/>
          <p:cNvSpPr>
            <a:spLocks noGrp="1"/>
          </p:cNvSpPr>
          <p:nvPr>
            <p:ph type="body" sz="half" idx="2"/>
          </p:nvPr>
        </p:nvSpPr>
        <p:spPr>
          <a:xfrm>
            <a:off x="685601" y="4106333"/>
            <a:ext cx="10392022" cy="1273606"/>
          </a:xfrm>
        </p:spPr>
        <p:txBody>
          <a:bodyPr anchor="ctr">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686D0-F764-44DE-8BC9-96373CF1546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2753834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440" y="685800"/>
            <a:ext cx="9522540" cy="2916704"/>
          </a:xfrm>
        </p:spPr>
        <p:txBody>
          <a:bodyPr anchor="ctr">
            <a:normAutofit/>
          </a:bodyPr>
          <a:lstStyle>
            <a:lvl1pPr algn="ctr">
              <a:defRPr sz="4799"/>
            </a:lvl1pPr>
          </a:lstStyle>
          <a:p>
            <a:r>
              <a:rPr lang="en-US"/>
              <a:t>Click to edit Master title style</a:t>
            </a:r>
            <a:endParaRPr lang="en-US" dirty="0"/>
          </a:p>
        </p:txBody>
      </p:sp>
      <p:sp>
        <p:nvSpPr>
          <p:cNvPr id="12" name="Text Placeholder 3"/>
          <p:cNvSpPr>
            <a:spLocks noGrp="1"/>
          </p:cNvSpPr>
          <p:nvPr>
            <p:ph type="body" sz="half" idx="13"/>
          </p:nvPr>
        </p:nvSpPr>
        <p:spPr>
          <a:xfrm>
            <a:off x="1549860" y="3610032"/>
            <a:ext cx="8665699" cy="377768"/>
          </a:xfrm>
        </p:spPr>
        <p:txBody>
          <a:bodyPr anchor="t">
            <a:normAutofit/>
          </a:bodyPr>
          <a:lstStyle>
            <a:lvl1pPr marL="0" indent="0" algn="r">
              <a:buNone/>
              <a:defRPr sz="1400">
                <a:solidFill>
                  <a:schemeClr val="tx1">
                    <a:lumMod val="50000"/>
                    <a:lumOff val="50000"/>
                  </a:schemeClr>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4" name="Text Placeholder 3"/>
          <p:cNvSpPr>
            <a:spLocks noGrp="1"/>
          </p:cNvSpPr>
          <p:nvPr>
            <p:ph type="body" sz="half" idx="2"/>
          </p:nvPr>
        </p:nvSpPr>
        <p:spPr>
          <a:xfrm>
            <a:off x="685623" y="4106334"/>
            <a:ext cx="10394174" cy="1268252"/>
          </a:xfrm>
        </p:spPr>
        <p:txBody>
          <a:bodyPr anchor="ctr">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686D0-F764-44DE-8BC9-96373CF1546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A870-63E9-4083-9599-0220441D0463}" type="slidenum">
              <a:rPr lang="en-US" smtClean="0"/>
              <a:t>‹#›</a:t>
            </a:fld>
            <a:endParaRPr lang="en-US"/>
          </a:p>
        </p:txBody>
      </p:sp>
      <p:sp>
        <p:nvSpPr>
          <p:cNvPr id="13" name="TextBox 12"/>
          <p:cNvSpPr txBox="1"/>
          <p:nvPr/>
        </p:nvSpPr>
        <p:spPr>
          <a:xfrm>
            <a:off x="685623" y="89262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4" name="TextBox 13"/>
          <p:cNvSpPr txBox="1"/>
          <p:nvPr/>
        </p:nvSpPr>
        <p:spPr>
          <a:xfrm>
            <a:off x="10470356" y="2922827"/>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1990601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622" y="1723855"/>
            <a:ext cx="10392000" cy="2511835"/>
          </a:xfrm>
        </p:spPr>
        <p:txBody>
          <a:bodyPr anchor="b">
            <a:normAutofit/>
          </a:bodyPr>
          <a:lstStyle>
            <a:lvl1pPr algn="l">
              <a:defRPr sz="4799"/>
            </a:lvl1pPr>
          </a:lstStyle>
          <a:p>
            <a:r>
              <a:rPr lang="en-US"/>
              <a:t>Click to edit Master title style</a:t>
            </a:r>
            <a:endParaRPr lang="en-US" dirty="0"/>
          </a:p>
        </p:txBody>
      </p:sp>
      <p:sp>
        <p:nvSpPr>
          <p:cNvPr id="4" name="Text Placeholder 3"/>
          <p:cNvSpPr>
            <a:spLocks noGrp="1"/>
          </p:cNvSpPr>
          <p:nvPr>
            <p:ph type="body" sz="half" idx="2"/>
          </p:nvPr>
        </p:nvSpPr>
        <p:spPr>
          <a:xfrm>
            <a:off x="685622" y="4247468"/>
            <a:ext cx="10392000" cy="1140644"/>
          </a:xfrm>
        </p:spPr>
        <p:txBody>
          <a:bodyPr anchor="t">
            <a:normAutofit/>
          </a:bodyPr>
          <a:lstStyle>
            <a:lvl1pPr marL="0" indent="0" algn="l">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686D0-F764-44DE-8BC9-96373CF1546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414727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623" y="685801"/>
            <a:ext cx="10391999"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623" y="2063395"/>
            <a:ext cx="3309266" cy="576262"/>
          </a:xfrm>
        </p:spPr>
        <p:txBody>
          <a:bodyPr anchor="b">
            <a:noAutofit/>
          </a:bodyPr>
          <a:lstStyle>
            <a:lvl1pPr marL="0" indent="0" algn="ctr">
              <a:lnSpc>
                <a:spcPct val="90000"/>
              </a:lnSpc>
              <a:buNone/>
              <a:defRPr sz="23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8" name="Text Placeholder 3"/>
          <p:cNvSpPr>
            <a:spLocks noGrp="1"/>
          </p:cNvSpPr>
          <p:nvPr>
            <p:ph type="body" sz="half" idx="15"/>
          </p:nvPr>
        </p:nvSpPr>
        <p:spPr>
          <a:xfrm>
            <a:off x="685623" y="2639658"/>
            <a:ext cx="3309266" cy="273492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9" name="Text Placeholder 4"/>
          <p:cNvSpPr>
            <a:spLocks noGrp="1"/>
          </p:cNvSpPr>
          <p:nvPr>
            <p:ph type="body" sz="quarter" idx="3"/>
          </p:nvPr>
        </p:nvSpPr>
        <p:spPr>
          <a:xfrm>
            <a:off x="4233519" y="2063395"/>
            <a:ext cx="3309266" cy="576262"/>
          </a:xfrm>
        </p:spPr>
        <p:txBody>
          <a:bodyPr anchor="b">
            <a:noAutofit/>
          </a:bodyPr>
          <a:lstStyle>
            <a:lvl1pPr marL="0" indent="0" algn="ctr">
              <a:lnSpc>
                <a:spcPct val="90000"/>
              </a:lnSpc>
              <a:buNone/>
              <a:defRPr sz="23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0" name="Text Placeholder 3"/>
          <p:cNvSpPr>
            <a:spLocks noGrp="1"/>
          </p:cNvSpPr>
          <p:nvPr>
            <p:ph type="body" sz="half" idx="16"/>
          </p:nvPr>
        </p:nvSpPr>
        <p:spPr>
          <a:xfrm>
            <a:off x="4233518" y="2639658"/>
            <a:ext cx="3309266" cy="273492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11" name="Text Placeholder 4"/>
          <p:cNvSpPr>
            <a:spLocks noGrp="1"/>
          </p:cNvSpPr>
          <p:nvPr>
            <p:ph type="body" sz="quarter" idx="13"/>
          </p:nvPr>
        </p:nvSpPr>
        <p:spPr>
          <a:xfrm>
            <a:off x="7768356" y="2063395"/>
            <a:ext cx="3309266" cy="576262"/>
          </a:xfrm>
        </p:spPr>
        <p:txBody>
          <a:bodyPr anchor="b">
            <a:noAutofit/>
          </a:bodyPr>
          <a:lstStyle>
            <a:lvl1pPr marL="0" indent="0" algn="ctr">
              <a:lnSpc>
                <a:spcPct val="90000"/>
              </a:lnSpc>
              <a:buNone/>
              <a:defRPr sz="23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2" name="Text Placeholder 3"/>
          <p:cNvSpPr>
            <a:spLocks noGrp="1"/>
          </p:cNvSpPr>
          <p:nvPr>
            <p:ph type="body" sz="half" idx="17"/>
          </p:nvPr>
        </p:nvSpPr>
        <p:spPr>
          <a:xfrm>
            <a:off x="7768356" y="2639658"/>
            <a:ext cx="3309266" cy="273492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42686D0-F764-44DE-8BC9-96373CF1546B}"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739410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623" y="685801"/>
            <a:ext cx="10394174"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660" y="3813025"/>
            <a:ext cx="3309266" cy="576262"/>
          </a:xfrm>
        </p:spPr>
        <p:txBody>
          <a:bodyPr anchor="b">
            <a:noAutofit/>
          </a:bodyPr>
          <a:lstStyle>
            <a:lvl1pPr marL="0" indent="0" algn="ctr">
              <a:lnSpc>
                <a:spcPct val="90000"/>
              </a:lnSpc>
              <a:buNone/>
              <a:defRPr sz="21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601" y="2063396"/>
            <a:ext cx="330926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660" y="4389288"/>
            <a:ext cx="3309266" cy="98529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22" name="Text Placeholder 4"/>
          <p:cNvSpPr>
            <a:spLocks noGrp="1"/>
          </p:cNvSpPr>
          <p:nvPr>
            <p:ph type="body" sz="quarter" idx="3"/>
          </p:nvPr>
        </p:nvSpPr>
        <p:spPr>
          <a:xfrm>
            <a:off x="4236307" y="3813025"/>
            <a:ext cx="3309266" cy="576262"/>
          </a:xfrm>
        </p:spPr>
        <p:txBody>
          <a:bodyPr anchor="b">
            <a:noAutofit/>
          </a:bodyPr>
          <a:lstStyle>
            <a:lvl1pPr marL="0" indent="0" algn="ctr">
              <a:lnSpc>
                <a:spcPct val="90000"/>
              </a:lnSpc>
              <a:buNone/>
              <a:defRPr sz="21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4896" y="2063396"/>
            <a:ext cx="330926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4896" y="4389286"/>
            <a:ext cx="3309266" cy="985300"/>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25" name="Text Placeholder 4"/>
          <p:cNvSpPr>
            <a:spLocks noGrp="1"/>
          </p:cNvSpPr>
          <p:nvPr>
            <p:ph type="body" sz="quarter" idx="13"/>
          </p:nvPr>
        </p:nvSpPr>
        <p:spPr>
          <a:xfrm>
            <a:off x="7766921" y="3813025"/>
            <a:ext cx="3309266" cy="576262"/>
          </a:xfrm>
        </p:spPr>
        <p:txBody>
          <a:bodyPr anchor="b">
            <a:noAutofit/>
          </a:bodyPr>
          <a:lstStyle>
            <a:lvl1pPr marL="0" indent="0" algn="ctr">
              <a:lnSpc>
                <a:spcPct val="90000"/>
              </a:lnSpc>
              <a:buNone/>
              <a:defRPr sz="21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6796" y="2063394"/>
            <a:ext cx="330926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6796" y="4389284"/>
            <a:ext cx="3309266" cy="985302"/>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42686D0-F764-44DE-8BC9-96373CF1546B}"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4050579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622" y="2063396"/>
            <a:ext cx="10392000"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2686D0-F764-44DE-8BC9-96373CF1546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1217696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566" y="685801"/>
            <a:ext cx="226405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622" y="685801"/>
            <a:ext cx="7902373"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2686D0-F764-44DE-8BC9-96373CF1546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7A870-63E9-4083-9599-0220441D0463}" type="slidenum">
              <a:rPr lang="en-US" smtClean="0"/>
              <a:t>‹#›</a:t>
            </a:fld>
            <a:endParaRPr lang="en-US"/>
          </a:p>
        </p:txBody>
      </p:sp>
    </p:spTree>
    <p:extLst>
      <p:ext uri="{BB962C8B-B14F-4D97-AF65-F5344CB8AC3E}">
        <p14:creationId xmlns:p14="http://schemas.microsoft.com/office/powerpoint/2010/main" val="311478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B9B9059-F1D6-41D0-95CF-D21CAA096B3A}" type="datetimeFigureOut">
              <a:rPr lang="en-US" smtClean="0"/>
              <a:t>11/3/2020</a:t>
            </a:fld>
            <a:endParaRPr lang="en-US" dirty="0"/>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363890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t>11/3/2020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1406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3B9B9059-F1D6-41D0-95CF-D21CAA096B3A}" type="datetimeFigureOut">
              <a:rPr lang="en-US" smtClean="0"/>
              <a:t>11/3/2020</a:t>
            </a:fld>
            <a:endParaRPr lang="en-US" dirty="0"/>
          </a:p>
        </p:txBody>
      </p:sp>
      <p:sp>
        <p:nvSpPr>
          <p:cNvPr id="9" name="Slide Number Placeholder 8"/>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356168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163" y="482600"/>
            <a:ext cx="10360501" cy="1219200"/>
          </a:xfrm>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3B9B9059-F1D6-41D0-95CF-D21CAA096B3A}" type="datetimeFigureOut">
              <a:rPr lang="en-US" smtClean="0"/>
              <a:t>11/3/2020</a:t>
            </a:fld>
            <a:endParaRPr lang="en-US" dirty="0"/>
          </a:p>
        </p:txBody>
      </p:sp>
      <p:sp>
        <p:nvSpPr>
          <p:cNvPr id="5" name="Slide Number Placeholder 4"/>
          <p:cNvSpPr>
            <a:spLocks noGrp="1"/>
          </p:cNvSpPr>
          <p:nvPr>
            <p:ph type="sldNum" sz="quarter" idx="12"/>
          </p:nvPr>
        </p:nvSpPr>
        <p:spPr/>
        <p:txBody>
          <a:bodyPr/>
          <a:lstStyle/>
          <a:p>
            <a:fld id="{E5FD5434-F838-4DD4-A17B-1CB1A1850DF4}" type="slidenum">
              <a:rPr lang="en-US" smtClean="0"/>
              <a:t>‹#›</a:t>
            </a:fld>
            <a:endParaRPr lang="en-US" dirty="0"/>
          </a:p>
        </p:txBody>
      </p:sp>
    </p:spTree>
    <p:extLst>
      <p:ext uri="{BB962C8B-B14F-4D97-AF65-F5344CB8AC3E}">
        <p14:creationId xmlns:p14="http://schemas.microsoft.com/office/powerpoint/2010/main" val="246968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fld id="{3B9B9059-F1D6-41D0-95CF-D21CAA096B3A}" type="datetimeFigureOut">
              <a:rPr lang="en-US" smtClean="0"/>
              <a:pPr/>
              <a:t>11/3/2020</a:t>
            </a:fld>
            <a:endParaRPr lang="en-US" dirty="0"/>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188034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a:t>Click to edit Master title style</a:t>
            </a:r>
            <a:endParaRPr/>
          </a:p>
        </p:txBody>
      </p:sp>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pPr/>
              <a:t>11/3/2020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276831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dirty="0"/>
          </a:p>
        </p:txBody>
      </p:sp>
      <p:sp>
        <p:nvSpPr>
          <p:cNvPr id="3" name="Picture Placeholder 2" descr="An empty placeholder to add an image. Click on the placeholder and select the image that you wish to add."/>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dirty="0"/>
              <a:t>Click icon to add picture</a:t>
            </a:r>
            <a:endParaRPr dirty="0"/>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3B9B9059-F1D6-41D0-95CF-D21CAA096B3A}" type="datetimeFigureOut">
              <a:rPr lang="en-US" smtClean="0"/>
              <a:pPr/>
              <a:t>11/3/2020</a:t>
            </a:fld>
            <a:endParaRPr lang="en-US" dirty="0"/>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44899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5.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11/3/2020</a:t>
            </a:fld>
            <a:endParaRPr lang="en-US" dirty="0"/>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dirty="0"/>
          </a:p>
        </p:txBody>
      </p:sp>
    </p:spTree>
    <p:extLst>
      <p:ext uri="{BB962C8B-B14F-4D97-AF65-F5344CB8AC3E}">
        <p14:creationId xmlns:p14="http://schemas.microsoft.com/office/powerpoint/2010/main"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grpSp>
        <p:nvGrpSpPr>
          <p:cNvPr id="10" name="Group 9"/>
          <p:cNvGrpSpPr/>
          <p:nvPr/>
        </p:nvGrpSpPr>
        <p:grpSpPr>
          <a:xfrm>
            <a:off x="-25391" y="1"/>
            <a:ext cx="12002224"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623" y="685801"/>
            <a:ext cx="10394174"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622" y="2063396"/>
            <a:ext cx="10394175"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6183" y="5757334"/>
            <a:ext cx="3783614" cy="498470"/>
          </a:xfrm>
          <a:prstGeom prst="rect">
            <a:avLst/>
          </a:prstGeom>
        </p:spPr>
        <p:txBody>
          <a:bodyPr vert="horz" lIns="91440" tIns="45720" rIns="91440" bIns="45720" rtlCol="0" anchor="ctr"/>
          <a:lstStyle>
            <a:lvl1pPr algn="r">
              <a:defRPr sz="3199" cap="all" baseline="0">
                <a:solidFill>
                  <a:schemeClr val="accent1">
                    <a:lumMod val="60000"/>
                    <a:lumOff val="40000"/>
                  </a:schemeClr>
                </a:solidFill>
              </a:defRPr>
            </a:lvl1pPr>
          </a:lstStyle>
          <a:p>
            <a:fld id="{242686D0-F764-44DE-8BC9-96373CF1546B}" type="datetimeFigureOut">
              <a:rPr lang="en-US" smtClean="0"/>
              <a:t>11/3/2020</a:t>
            </a:fld>
            <a:endParaRPr lang="en-US"/>
          </a:p>
        </p:txBody>
      </p:sp>
      <p:sp>
        <p:nvSpPr>
          <p:cNvPr id="5" name="Footer Placeholder 4"/>
          <p:cNvSpPr>
            <a:spLocks noGrp="1"/>
          </p:cNvSpPr>
          <p:nvPr>
            <p:ph type="ftr" sz="quarter" idx="3"/>
          </p:nvPr>
        </p:nvSpPr>
        <p:spPr>
          <a:xfrm>
            <a:off x="685623" y="5757334"/>
            <a:ext cx="5498287" cy="498470"/>
          </a:xfrm>
          <a:prstGeom prst="rect">
            <a:avLst/>
          </a:prstGeom>
        </p:spPr>
        <p:txBody>
          <a:bodyPr vert="horz" lIns="91440" tIns="45720" rIns="91440" bIns="45720" rtlCol="0" anchor="ctr"/>
          <a:lstStyle>
            <a:lvl1pPr algn="l">
              <a:defRPr sz="3199" cap="all"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6285484" y="5757334"/>
            <a:ext cx="906950" cy="498470"/>
          </a:xfrm>
          <a:prstGeom prst="rect">
            <a:avLst/>
          </a:prstGeom>
        </p:spPr>
        <p:txBody>
          <a:bodyPr vert="horz" lIns="91440" tIns="45720" rIns="91440" bIns="45720" rtlCol="0" anchor="ctr"/>
          <a:lstStyle>
            <a:lvl1pPr algn="ctr">
              <a:defRPr sz="3199" cap="all" baseline="0">
                <a:solidFill>
                  <a:schemeClr val="accent1">
                    <a:lumMod val="60000"/>
                    <a:lumOff val="40000"/>
                  </a:schemeClr>
                </a:solidFill>
              </a:defRPr>
            </a:lvl1pPr>
          </a:lstStyle>
          <a:p>
            <a:fld id="{C467A870-63E9-4083-9599-0220441D0463}" type="slidenum">
              <a:rPr lang="en-US" smtClean="0"/>
              <a:t>‹#›</a:t>
            </a:fld>
            <a:endParaRPr lang="en-US"/>
          </a:p>
        </p:txBody>
      </p:sp>
    </p:spTree>
    <p:extLst>
      <p:ext uri="{BB962C8B-B14F-4D97-AF65-F5344CB8AC3E}">
        <p14:creationId xmlns:p14="http://schemas.microsoft.com/office/powerpoint/2010/main" val="273591005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l" defTabSz="914126" rtl="0" eaLnBrk="1" latinLnBrk="0" hangingPunct="1">
        <a:lnSpc>
          <a:spcPct val="90000"/>
        </a:lnSpc>
        <a:spcBef>
          <a:spcPct val="0"/>
        </a:spcBef>
        <a:buNone/>
        <a:defRPr sz="5398" kern="1200" cap="all" baseline="0">
          <a:solidFill>
            <a:schemeClr val="accent1">
              <a:lumMod val="60000"/>
              <a:lumOff val="40000"/>
            </a:schemeClr>
          </a:solidFill>
          <a:effectLst/>
          <a:latin typeface="+mj-lt"/>
          <a:ea typeface="+mj-ea"/>
          <a:cs typeface="+mj-cs"/>
        </a:defRPr>
      </a:lvl1pPr>
    </p:titleStyle>
    <p:bodyStyle>
      <a:lvl1pPr marL="228531" indent="-228531" algn="l" defTabSz="914126"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1999" kern="1200" cap="all" baseline="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799" kern="1200" cap="all" baseline="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hyperlink" Target="mailto:Angelique-price@ouhsc..edu" TargetMode="External"/><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mailto:Jennie-Robison@ouhsc.edu"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mailto:Kyndall-Wahkinney@ouhsc.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mailto:Carol-Clure@ouhsc.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cid:image003.jpg@01D69E41.DB61A240"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Nancy-Geiger@ouhsc.ed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Kelli-walsh@ouhsc.ed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Kathy-Hoffhines@ouhsc.edu"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package" Target="../embeddings/Microsoft_Word_Document.docx"/></Relationships>
</file>

<file path=ppt/slides/_rels/slide32.xml.rels><?xml version="1.0" encoding="UTF-8" standalone="yes"?>
<Relationships xmlns="http://schemas.openxmlformats.org/package/2006/relationships"><Relationship Id="rId3" Type="http://schemas.openxmlformats.org/officeDocument/2006/relationships/hyperlink" Target="mailto:CHWBiometricScreening@ouhsc.edu"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5.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412" y="2171699"/>
            <a:ext cx="4648200" cy="2514600"/>
          </a:xfrm>
        </p:spPr>
        <p:txBody>
          <a:bodyPr/>
          <a:lstStyle/>
          <a:p>
            <a:pPr algn="ctr"/>
            <a:r>
              <a:rPr lang="en-US" sz="4800" b="1" dirty="0"/>
              <a:t>Staff Senate </a:t>
            </a:r>
            <a:br>
              <a:rPr lang="en-US" sz="4800" b="1" dirty="0"/>
            </a:br>
            <a:r>
              <a:rPr lang="en-US" sz="4800" b="1" dirty="0"/>
              <a:t>Meeting </a:t>
            </a:r>
            <a:br>
              <a:rPr lang="en-US" dirty="0"/>
            </a:br>
            <a:r>
              <a:rPr lang="en-US" dirty="0"/>
              <a:t>November 5, 2020</a:t>
            </a:r>
          </a:p>
        </p:txBody>
      </p:sp>
      <p:pic>
        <p:nvPicPr>
          <p:cNvPr id="1026" name="Picture 2" descr="23 Memes That Will Only Be Funny If You're Using Zoom. | Someecards Memes">
            <a:extLst>
              <a:ext uri="{FF2B5EF4-FFF2-40B4-BE49-F238E27FC236}">
                <a16:creationId xmlns:a16="http://schemas.microsoft.com/office/drawing/2014/main" id="{25BB8087-51D2-4CE1-921A-0D819FB609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3" t="17037" r="14" b="-370"/>
          <a:stretch/>
        </p:blipFill>
        <p:spPr bwMode="auto">
          <a:xfrm>
            <a:off x="428625" y="421769"/>
            <a:ext cx="5791200" cy="6014461"/>
          </a:xfrm>
          <a:prstGeom prst="rect">
            <a:avLst/>
          </a:prstGeom>
          <a:noFill/>
          <a:ln w="1397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55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B52F04-B4C6-4F5D-8178-A0AD323C3F94}"/>
              </a:ext>
            </a:extLst>
          </p:cNvPr>
          <p:cNvPicPr>
            <a:picLocks noChangeAspect="1"/>
          </p:cNvPicPr>
          <p:nvPr/>
        </p:nvPicPr>
        <p:blipFill rotWithShape="1">
          <a:blip r:embed="rId2"/>
          <a:srcRect l="12883" t="19485" r="55265" b="21985"/>
          <a:stretch/>
        </p:blipFill>
        <p:spPr>
          <a:xfrm rot="21426373">
            <a:off x="113452" y="167841"/>
            <a:ext cx="10995051" cy="4772198"/>
          </a:xfrm>
          <a:prstGeom prst="rect">
            <a:avLst/>
          </a:prstGeom>
        </p:spPr>
      </p:pic>
    </p:spTree>
    <p:extLst>
      <p:ext uri="{BB962C8B-B14F-4D97-AF65-F5344CB8AC3E}">
        <p14:creationId xmlns:p14="http://schemas.microsoft.com/office/powerpoint/2010/main" val="4075906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728C6-BE6E-4153-AE90-0877F6FA6869}"/>
              </a:ext>
            </a:extLst>
          </p:cNvPr>
          <p:cNvPicPr>
            <a:picLocks noChangeAspect="1"/>
          </p:cNvPicPr>
          <p:nvPr/>
        </p:nvPicPr>
        <p:blipFill rotWithShape="1">
          <a:blip r:embed="rId2"/>
          <a:srcRect l="12265" t="32426" r="54559" b="4926"/>
          <a:stretch/>
        </p:blipFill>
        <p:spPr>
          <a:xfrm>
            <a:off x="0" y="893"/>
            <a:ext cx="11873349" cy="6592721"/>
          </a:xfrm>
          <a:prstGeom prst="rect">
            <a:avLst/>
          </a:prstGeom>
        </p:spPr>
      </p:pic>
    </p:spTree>
    <p:extLst>
      <p:ext uri="{BB962C8B-B14F-4D97-AF65-F5344CB8AC3E}">
        <p14:creationId xmlns:p14="http://schemas.microsoft.com/office/powerpoint/2010/main" val="1356237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image001">
            <a:extLst>
              <a:ext uri="{FF2B5EF4-FFF2-40B4-BE49-F238E27FC236}">
                <a16:creationId xmlns:a16="http://schemas.microsoft.com/office/drawing/2014/main" id="{54E7C27B-F7AE-496F-AD3B-3244F86BD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397" b="26706"/>
          <a:stretch/>
        </p:blipFill>
        <p:spPr bwMode="auto">
          <a:xfrm>
            <a:off x="1589778" y="3352800"/>
            <a:ext cx="8077200" cy="135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83FBA8-F5B8-4A55-AE64-84661ECA1984}"/>
              </a:ext>
            </a:extLst>
          </p:cNvPr>
          <p:cNvSpPr txBox="1"/>
          <p:nvPr/>
        </p:nvSpPr>
        <p:spPr>
          <a:xfrm>
            <a:off x="1089740" y="4953000"/>
            <a:ext cx="10009343"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Please contact  </a:t>
            </a:r>
            <a:r>
              <a:rPr lang="en-US" dirty="0" err="1">
                <a:latin typeface="Arial" panose="020B0604020202020204" pitchFamily="34" charset="0"/>
                <a:cs typeface="Arial" panose="020B0604020202020204" pitchFamily="34" charset="0"/>
                <a:hlinkClick r:id="rId3"/>
              </a:rPr>
              <a:t>Angelique-price@ouhsc</a:t>
            </a:r>
            <a:r>
              <a:rPr lang="en-US" dirty="0">
                <a:latin typeface="Arial" panose="020B0604020202020204" pitchFamily="34" charset="0"/>
                <a:cs typeface="Arial" panose="020B0604020202020204" pitchFamily="34" charset="0"/>
                <a:hlinkClick r:id="rId3"/>
              </a:rPr>
              <a:t>..</a:t>
            </a:r>
            <a:r>
              <a:rPr lang="en-US" dirty="0" err="1">
                <a:latin typeface="Arial" panose="020B0604020202020204" pitchFamily="34" charset="0"/>
                <a:cs typeface="Arial" panose="020B0604020202020204" pitchFamily="34" charset="0"/>
                <a:hlinkClick r:id="rId3"/>
              </a:rPr>
              <a:t>edu</a:t>
            </a:r>
            <a:r>
              <a:rPr lang="en-US" dirty="0">
                <a:latin typeface="Arial" panose="020B0604020202020204" pitchFamily="34" charset="0"/>
                <a:cs typeface="Arial" panose="020B0604020202020204" pitchFamily="34" charset="0"/>
              </a:rPr>
              <a:t> to RSVP by November 8th</a:t>
            </a:r>
          </a:p>
        </p:txBody>
      </p:sp>
      <p:pic>
        <p:nvPicPr>
          <p:cNvPr id="4" name="Picture 1" descr="image001">
            <a:extLst>
              <a:ext uri="{FF2B5EF4-FFF2-40B4-BE49-F238E27FC236}">
                <a16:creationId xmlns:a16="http://schemas.microsoft.com/office/drawing/2014/main" id="{692C7841-54D4-47E8-898D-06601066D3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56269"/>
          <a:stretch/>
        </p:blipFill>
        <p:spPr bwMode="auto">
          <a:xfrm>
            <a:off x="1589778" y="287518"/>
            <a:ext cx="807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214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990600"/>
            <a:ext cx="12188825" cy="2133600"/>
          </a:xfrm>
        </p:spPr>
        <p:txBody>
          <a:bodyPr>
            <a:normAutofit/>
          </a:bodyPr>
          <a:lstStyle/>
          <a:p>
            <a:r>
              <a:rPr lang="en-US" sz="5400" dirty="0"/>
              <a:t>OUHSC Staff Senate</a:t>
            </a:r>
            <a:br>
              <a:rPr lang="en-US" sz="5400" dirty="0"/>
            </a:br>
            <a:r>
              <a:rPr lang="en-US" sz="5400" dirty="0"/>
              <a:t>Business</a:t>
            </a:r>
          </a:p>
        </p:txBody>
      </p:sp>
      <p:sp>
        <p:nvSpPr>
          <p:cNvPr id="5" name="Subtitle 4">
            <a:extLst>
              <a:ext uri="{FF2B5EF4-FFF2-40B4-BE49-F238E27FC236}">
                <a16:creationId xmlns:a16="http://schemas.microsoft.com/office/drawing/2014/main" id="{FC161974-7843-4AE7-9EA9-70990C153BCD}"/>
              </a:ext>
            </a:extLst>
          </p:cNvPr>
          <p:cNvSpPr>
            <a:spLocks noGrp="1"/>
          </p:cNvSpPr>
          <p:nvPr>
            <p:ph type="subTitle" idx="1"/>
          </p:nvPr>
        </p:nvSpPr>
        <p:spPr>
          <a:xfrm>
            <a:off x="1484311" y="3276600"/>
            <a:ext cx="9220200" cy="2362199"/>
          </a:xfrm>
        </p:spPr>
        <p:txBody>
          <a:bodyPr>
            <a:normAutofit fontScale="92500" lnSpcReduction="10000"/>
          </a:bodyPr>
          <a:lstStyle/>
          <a:p>
            <a:r>
              <a:rPr lang="en-US" dirty="0"/>
              <a:t>Call to Order time</a:t>
            </a:r>
          </a:p>
          <a:p>
            <a:r>
              <a:rPr lang="en-US" dirty="0"/>
              <a:t> </a:t>
            </a:r>
          </a:p>
          <a:p>
            <a:r>
              <a:rPr lang="en-US" dirty="0"/>
              <a:t>October Minutes will be approved </a:t>
            </a:r>
          </a:p>
          <a:p>
            <a:r>
              <a:rPr lang="en-US" dirty="0"/>
              <a:t>via email for Senator Vote and posted on our Staff Senate webpage </a:t>
            </a:r>
          </a:p>
          <a:p>
            <a:endParaRPr lang="en-US" dirty="0"/>
          </a:p>
          <a:p>
            <a:r>
              <a:rPr lang="en-US" dirty="0"/>
              <a:t>www.ouhsc.edu/staff senate</a:t>
            </a:r>
          </a:p>
          <a:p>
            <a:endParaRPr lang="en-US" dirty="0"/>
          </a:p>
          <a:p>
            <a:endParaRPr lang="en-US" dirty="0"/>
          </a:p>
        </p:txBody>
      </p:sp>
    </p:spTree>
    <p:extLst>
      <p:ext uri="{BB962C8B-B14F-4D97-AF65-F5344CB8AC3E}">
        <p14:creationId xmlns:p14="http://schemas.microsoft.com/office/powerpoint/2010/main" val="679419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247873"/>
            <a:ext cx="10360501" cy="698500"/>
          </a:xfrm>
        </p:spPr>
        <p:txBody>
          <a:bodyPr/>
          <a:lstStyle/>
          <a:p>
            <a:pPr algn="ctr"/>
            <a:r>
              <a:rPr lang="en-US" b="1" dirty="0"/>
              <a:t>Community outreach committee</a:t>
            </a:r>
          </a:p>
        </p:txBody>
      </p:sp>
      <p:sp>
        <p:nvSpPr>
          <p:cNvPr id="3" name="Content Placeholder 2"/>
          <p:cNvSpPr>
            <a:spLocks noGrp="1"/>
          </p:cNvSpPr>
          <p:nvPr>
            <p:ph idx="1"/>
          </p:nvPr>
        </p:nvSpPr>
        <p:spPr>
          <a:xfrm>
            <a:off x="303212" y="911411"/>
            <a:ext cx="11353801" cy="4724400"/>
          </a:xfrm>
        </p:spPr>
        <p:txBody>
          <a:bodyPr>
            <a:normAutofit/>
          </a:bodyPr>
          <a:lstStyle/>
          <a:p>
            <a:pPr marL="0" lvl="0" indent="0">
              <a:lnSpc>
                <a:spcPct val="100000"/>
              </a:lnSpc>
              <a:buNone/>
            </a:pPr>
            <a:r>
              <a:rPr lang="en-US" dirty="0"/>
              <a:t>In October we highlighted two organizations on campus- </a:t>
            </a:r>
            <a:r>
              <a:rPr lang="en-US" b="1" dirty="0"/>
              <a:t>Employee Health  and Parking and Transportation </a:t>
            </a:r>
            <a:r>
              <a:rPr lang="en-US" dirty="0"/>
              <a:t>for their service, especially during the pandemic. Bags of snacks and candy were collected and distributed to show our appreciation. </a:t>
            </a:r>
          </a:p>
          <a:p>
            <a:pPr marL="0" lvl="0" indent="0">
              <a:lnSpc>
                <a:spcPct val="100000"/>
              </a:lnSpc>
              <a:buNone/>
            </a:pPr>
            <a:endParaRPr lang="en-US" dirty="0"/>
          </a:p>
          <a:p>
            <a:pPr marL="0" lvl="0" indent="0">
              <a:buNone/>
            </a:pPr>
            <a:endParaRPr lang="en-US" dirty="0"/>
          </a:p>
        </p:txBody>
      </p:sp>
      <p:pic>
        <p:nvPicPr>
          <p:cNvPr id="2050" name="67D7685B-8281-4BB2-BA2F-8ADCEE98CBAD" descr="image002">
            <a:extLst>
              <a:ext uri="{FF2B5EF4-FFF2-40B4-BE49-F238E27FC236}">
                <a16:creationId xmlns:a16="http://schemas.microsoft.com/office/drawing/2014/main" id="{0C66499C-613E-476C-A799-316316D8C4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48" t="24543" r="1903" b="13882"/>
          <a:stretch/>
        </p:blipFill>
        <p:spPr bwMode="auto">
          <a:xfrm>
            <a:off x="417513" y="2871192"/>
            <a:ext cx="3695700" cy="2076228"/>
          </a:xfrm>
          <a:prstGeom prst="rect">
            <a:avLst/>
          </a:prstGeom>
          <a:noFill/>
          <a:ln w="603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6E15BE-AEEE-4C4B-9F70-119FC368BD8B}"/>
              </a:ext>
            </a:extLst>
          </p:cNvPr>
          <p:cNvSpPr txBox="1"/>
          <p:nvPr/>
        </p:nvSpPr>
        <p:spPr>
          <a:xfrm>
            <a:off x="482597" y="3657600"/>
            <a:ext cx="11288715" cy="2677656"/>
          </a:xfrm>
          <a:prstGeom prst="rect">
            <a:avLst/>
          </a:prstGeom>
          <a:noFill/>
          <a:ln>
            <a:noFill/>
          </a:ln>
        </p:spPr>
        <p:txBody>
          <a:bodyPr wrap="square" rtlCol="0" anchor="ctr" anchorCtr="1">
            <a:spAutoFit/>
          </a:bodyPr>
          <a:lstStyle/>
          <a:p>
            <a:r>
              <a:rPr lang="en-US" dirty="0"/>
              <a:t>			 Next month:  A partnership with the Child Study 				 Center to collect backpacks and fill them with 				activity books, puzzles, small games, markers, 				socks, snacks, etc.  </a:t>
            </a:r>
          </a:p>
          <a:p>
            <a:r>
              <a:rPr lang="en-US" dirty="0"/>
              <a:t>These will be distribution to foster children they work with.  Please contact </a:t>
            </a:r>
            <a:r>
              <a:rPr lang="en-US" b="1" dirty="0">
                <a:hlinkClick r:id="rId3">
                  <a:extLst>
                    <a:ext uri="{A12FA001-AC4F-418D-AE19-62706E023703}">
                      <ahyp:hlinkClr xmlns:ahyp="http://schemas.microsoft.com/office/drawing/2018/hyperlinkcolor" val="tx"/>
                    </a:ext>
                  </a:extLst>
                </a:hlinkClick>
              </a:rPr>
              <a:t>Jennie-Robison@ouhsc.edu</a:t>
            </a:r>
            <a:r>
              <a:rPr lang="en-US" b="1" dirty="0"/>
              <a:t> </a:t>
            </a:r>
            <a:r>
              <a:rPr lang="en-US" dirty="0"/>
              <a:t>or </a:t>
            </a:r>
            <a:r>
              <a:rPr lang="en-US" b="1" dirty="0">
                <a:hlinkClick r:id="rId4">
                  <a:extLst>
                    <a:ext uri="{A12FA001-AC4F-418D-AE19-62706E023703}">
                      <ahyp:hlinkClr xmlns:ahyp="http://schemas.microsoft.com/office/drawing/2018/hyperlinkcolor" val="tx"/>
                    </a:ext>
                  </a:extLst>
                </a:hlinkClick>
              </a:rPr>
              <a:t>Kyndall-Wahkinney@ouhsc.edu</a:t>
            </a:r>
            <a:r>
              <a:rPr lang="en-US" b="1" dirty="0"/>
              <a:t>  </a:t>
            </a:r>
            <a:r>
              <a:rPr lang="en-US" dirty="0"/>
              <a:t>if you would like to help.  </a:t>
            </a:r>
            <a:r>
              <a:rPr lang="en-US" b="1" dirty="0"/>
              <a:t>Donated items are requested by November 24</a:t>
            </a:r>
            <a:r>
              <a:rPr lang="en-US" b="1" baseline="30000" dirty="0"/>
              <a:t>th</a:t>
            </a:r>
            <a:r>
              <a:rPr lang="en-US" b="1" dirty="0"/>
              <a:t>.  </a:t>
            </a:r>
          </a:p>
        </p:txBody>
      </p:sp>
    </p:spTree>
    <p:extLst>
      <p:ext uri="{BB962C8B-B14F-4D97-AF65-F5344CB8AC3E}">
        <p14:creationId xmlns:p14="http://schemas.microsoft.com/office/powerpoint/2010/main" val="31082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039B74-E48A-4BC6-8D92-2889E33E4CB9}"/>
              </a:ext>
            </a:extLst>
          </p:cNvPr>
          <p:cNvPicPr>
            <a:picLocks noChangeAspect="1"/>
          </p:cNvPicPr>
          <p:nvPr/>
        </p:nvPicPr>
        <p:blipFill rotWithShape="1">
          <a:blip r:embed="rId2">
            <a:extLst>
              <a:ext uri="{28A0092B-C50C-407E-A947-70E740481C1C}">
                <a14:useLocalDpi xmlns:a14="http://schemas.microsoft.com/office/drawing/2010/main" val="0"/>
              </a:ext>
            </a:extLst>
          </a:blip>
          <a:srcRect l="7812" t="13750" r="32188" b="26250"/>
          <a:stretch/>
        </p:blipFill>
        <p:spPr>
          <a:xfrm>
            <a:off x="303212" y="231444"/>
            <a:ext cx="4876800" cy="3657600"/>
          </a:xfrm>
          <a:prstGeom prst="rect">
            <a:avLst/>
          </a:prstGeom>
        </p:spPr>
      </p:pic>
      <p:pic>
        <p:nvPicPr>
          <p:cNvPr id="9" name="Picture 8">
            <a:extLst>
              <a:ext uri="{FF2B5EF4-FFF2-40B4-BE49-F238E27FC236}">
                <a16:creationId xmlns:a16="http://schemas.microsoft.com/office/drawing/2014/main" id="{97713E56-A076-4DBD-8EC5-CB2172D26515}"/>
              </a:ext>
            </a:extLst>
          </p:cNvPr>
          <p:cNvPicPr>
            <a:picLocks noChangeAspect="1"/>
          </p:cNvPicPr>
          <p:nvPr/>
        </p:nvPicPr>
        <p:blipFill>
          <a:blip r:embed="rId3"/>
          <a:stretch>
            <a:fillRect/>
          </a:stretch>
        </p:blipFill>
        <p:spPr>
          <a:xfrm>
            <a:off x="2455399" y="3886200"/>
            <a:ext cx="8497230" cy="2740356"/>
          </a:xfrm>
          <a:prstGeom prst="rect">
            <a:avLst/>
          </a:prstGeom>
        </p:spPr>
      </p:pic>
      <p:sp>
        <p:nvSpPr>
          <p:cNvPr id="11" name="TextBox 10">
            <a:extLst>
              <a:ext uri="{FF2B5EF4-FFF2-40B4-BE49-F238E27FC236}">
                <a16:creationId xmlns:a16="http://schemas.microsoft.com/office/drawing/2014/main" id="{791DD118-7EE3-4A3A-AB9E-6AEC51DB86E2}"/>
              </a:ext>
            </a:extLst>
          </p:cNvPr>
          <p:cNvSpPr txBox="1"/>
          <p:nvPr/>
        </p:nvSpPr>
        <p:spPr>
          <a:xfrm>
            <a:off x="6092824" y="287179"/>
            <a:ext cx="5257800" cy="3046988"/>
          </a:xfrm>
          <a:prstGeom prst="rect">
            <a:avLst/>
          </a:prstGeom>
          <a:noFill/>
          <a:ln>
            <a:noFill/>
          </a:ln>
        </p:spPr>
        <p:txBody>
          <a:bodyPr wrap="square" rtlCol="0" anchor="ctr" anchorCtr="1">
            <a:spAutoFit/>
          </a:bodyPr>
          <a:lstStyle/>
          <a:p>
            <a:pPr algn="ctr"/>
            <a:r>
              <a:rPr lang="en-US" sz="3200" b="1" dirty="0"/>
              <a:t>Thank you Community Outreach Committee Volunteers for supporting the Mobile Market Distribution Sites in the Month of October.</a:t>
            </a:r>
          </a:p>
        </p:txBody>
      </p:sp>
    </p:spTree>
    <p:extLst>
      <p:ext uri="{BB962C8B-B14F-4D97-AF65-F5344CB8AC3E}">
        <p14:creationId xmlns:p14="http://schemas.microsoft.com/office/powerpoint/2010/main" val="17493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D3DD52-88F7-4F50-9790-558CDF5B50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44" t="26296" b="-1853"/>
          <a:stretch/>
        </p:blipFill>
        <p:spPr>
          <a:xfrm rot="5400000">
            <a:off x="-614641" y="1444014"/>
            <a:ext cx="4407815" cy="3196187"/>
          </a:xfrm>
          <a:prstGeom prst="rect">
            <a:avLst/>
          </a:prstGeom>
        </p:spPr>
      </p:pic>
      <p:sp>
        <p:nvSpPr>
          <p:cNvPr id="8" name="TextBox 7">
            <a:extLst>
              <a:ext uri="{FF2B5EF4-FFF2-40B4-BE49-F238E27FC236}">
                <a16:creationId xmlns:a16="http://schemas.microsoft.com/office/drawing/2014/main" id="{9084DE26-6455-450E-BE44-D98F701CCBCF}"/>
              </a:ext>
            </a:extLst>
          </p:cNvPr>
          <p:cNvSpPr txBox="1"/>
          <p:nvPr/>
        </p:nvSpPr>
        <p:spPr>
          <a:xfrm>
            <a:off x="74612" y="5540433"/>
            <a:ext cx="7438255" cy="1200329"/>
          </a:xfrm>
          <a:prstGeom prst="rect">
            <a:avLst/>
          </a:prstGeom>
          <a:noFill/>
          <a:ln>
            <a:noFill/>
          </a:ln>
        </p:spPr>
        <p:txBody>
          <a:bodyPr wrap="none" rtlCol="0" anchor="ctr" anchorCtr="1">
            <a:spAutoFit/>
          </a:bodyPr>
          <a:lstStyle/>
          <a:p>
            <a:r>
              <a:rPr lang="en-US" sz="3600" b="1" dirty="0"/>
              <a:t>Mobile Market Volunteers </a:t>
            </a:r>
          </a:p>
          <a:p>
            <a:r>
              <a:rPr lang="en-US" sz="3600" b="1" dirty="0"/>
              <a:t>Distributed 600 boxes in October</a:t>
            </a:r>
          </a:p>
        </p:txBody>
      </p:sp>
      <p:pic>
        <p:nvPicPr>
          <p:cNvPr id="5" name="Picture 4">
            <a:extLst>
              <a:ext uri="{FF2B5EF4-FFF2-40B4-BE49-F238E27FC236}">
                <a16:creationId xmlns:a16="http://schemas.microsoft.com/office/drawing/2014/main" id="{CA577CC5-0FE9-441D-9528-53A3A3D11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13" t="36759" r="8333" b="12222"/>
          <a:stretch/>
        </p:blipFill>
        <p:spPr>
          <a:xfrm>
            <a:off x="3780216" y="184338"/>
            <a:ext cx="7086600" cy="3359020"/>
          </a:xfrm>
          <a:prstGeom prst="rect">
            <a:avLst/>
          </a:prstGeom>
        </p:spPr>
      </p:pic>
      <p:pic>
        <p:nvPicPr>
          <p:cNvPr id="4" name="Picture 3">
            <a:extLst>
              <a:ext uri="{FF2B5EF4-FFF2-40B4-BE49-F238E27FC236}">
                <a16:creationId xmlns:a16="http://schemas.microsoft.com/office/drawing/2014/main" id="{188DA1E0-B8D5-478F-B936-62600A2523A3}"/>
              </a:ext>
            </a:extLst>
          </p:cNvPr>
          <p:cNvPicPr>
            <a:picLocks noChangeAspect="1"/>
          </p:cNvPicPr>
          <p:nvPr/>
        </p:nvPicPr>
        <p:blipFill rotWithShape="1">
          <a:blip r:embed="rId4">
            <a:extLst>
              <a:ext uri="{28A0092B-C50C-407E-A947-70E740481C1C}">
                <a14:useLocalDpi xmlns:a14="http://schemas.microsoft.com/office/drawing/2010/main" val="0"/>
              </a:ext>
            </a:extLst>
          </a:blip>
          <a:srcRect l="10312" t="40000" r="17500" b="20818"/>
          <a:stretch/>
        </p:blipFill>
        <p:spPr>
          <a:xfrm>
            <a:off x="6018212" y="3714443"/>
            <a:ext cx="5867400" cy="2388513"/>
          </a:xfrm>
          <a:prstGeom prst="rect">
            <a:avLst/>
          </a:prstGeom>
        </p:spPr>
      </p:pic>
    </p:spTree>
    <p:extLst>
      <p:ext uri="{BB962C8B-B14F-4D97-AF65-F5344CB8AC3E}">
        <p14:creationId xmlns:p14="http://schemas.microsoft.com/office/powerpoint/2010/main" val="367604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88" y="220696"/>
            <a:ext cx="7008813" cy="2209800"/>
          </a:xfrm>
        </p:spPr>
        <p:txBody>
          <a:bodyPr>
            <a:normAutofit fontScale="90000"/>
          </a:bodyPr>
          <a:lstStyle/>
          <a:p>
            <a:pPr algn="ctr"/>
            <a:r>
              <a:rPr lang="en-US" dirty="0"/>
              <a:t>Executive committee </a:t>
            </a:r>
            <a:br>
              <a:rPr lang="en-US" dirty="0"/>
            </a:br>
            <a:r>
              <a:rPr lang="en-US" dirty="0"/>
              <a:t>Treasurer’s Report </a:t>
            </a:r>
            <a:br>
              <a:rPr lang="en-US" dirty="0"/>
            </a:br>
            <a:br>
              <a:rPr lang="en-US" dirty="0"/>
            </a:br>
            <a:br>
              <a:rPr lang="en-US" dirty="0">
                <a:solidFill>
                  <a:srgbClr val="FF0000"/>
                </a:solidFill>
              </a:rPr>
            </a:br>
            <a:endParaRPr lang="en-US" dirty="0">
              <a:solidFill>
                <a:srgbClr val="FF0000"/>
              </a:solidFill>
            </a:endParaRPr>
          </a:p>
        </p:txBody>
      </p:sp>
      <p:sp>
        <p:nvSpPr>
          <p:cNvPr id="4" name="TextBox 3">
            <a:extLst>
              <a:ext uri="{FF2B5EF4-FFF2-40B4-BE49-F238E27FC236}">
                <a16:creationId xmlns:a16="http://schemas.microsoft.com/office/drawing/2014/main" id="{C3ED52A3-E10D-4BD2-A513-C7314C793B82}"/>
              </a:ext>
            </a:extLst>
          </p:cNvPr>
          <p:cNvSpPr txBox="1"/>
          <p:nvPr/>
        </p:nvSpPr>
        <p:spPr>
          <a:xfrm>
            <a:off x="-992188" y="5334000"/>
            <a:ext cx="6324600" cy="1692771"/>
          </a:xfrm>
          <a:prstGeom prst="rect">
            <a:avLst/>
          </a:prstGeom>
          <a:noFill/>
          <a:ln>
            <a:noFill/>
          </a:ln>
        </p:spPr>
        <p:txBody>
          <a:bodyPr wrap="square" rtlCol="0" anchor="ctr" anchorCtr="1">
            <a:spAutoFit/>
          </a:bodyPr>
          <a:lstStyle/>
          <a:p>
            <a:endParaRPr lang="en-US" sz="3200" dirty="0"/>
          </a:p>
          <a:p>
            <a:pPr algn="ctr"/>
            <a:r>
              <a:rPr lang="en-US" dirty="0"/>
              <a:t>2020-2021 Meeting Archive- </a:t>
            </a:r>
          </a:p>
          <a:p>
            <a:pPr algn="ctr"/>
            <a:r>
              <a:rPr lang="en-US" dirty="0"/>
              <a:t>For previous minutes</a:t>
            </a:r>
          </a:p>
          <a:p>
            <a:pPr algn="ctr"/>
            <a:endParaRPr lang="en-US" dirty="0"/>
          </a:p>
        </p:txBody>
      </p:sp>
      <p:sp>
        <p:nvSpPr>
          <p:cNvPr id="3" name="Rectangle 2">
            <a:extLst>
              <a:ext uri="{FF2B5EF4-FFF2-40B4-BE49-F238E27FC236}">
                <a16:creationId xmlns:a16="http://schemas.microsoft.com/office/drawing/2014/main" id="{45731D4A-391F-4A56-9429-37972CA1474C}"/>
              </a:ext>
            </a:extLst>
          </p:cNvPr>
          <p:cNvSpPr/>
          <p:nvPr/>
        </p:nvSpPr>
        <p:spPr>
          <a:xfrm>
            <a:off x="382587" y="2133600"/>
            <a:ext cx="6092825" cy="1200329"/>
          </a:xfrm>
          <a:prstGeom prst="rect">
            <a:avLst/>
          </a:prstGeom>
        </p:spPr>
        <p:txBody>
          <a:bodyPr>
            <a:spAutoFit/>
          </a:bodyPr>
          <a:lstStyle/>
          <a:p>
            <a:r>
              <a:rPr lang="en-US" dirty="0">
                <a:solidFill>
                  <a:srgbClr val="FF0000"/>
                </a:solidFill>
              </a:rPr>
              <a:t>August Report – NO activity</a:t>
            </a:r>
            <a:br>
              <a:rPr lang="en-US" dirty="0">
                <a:solidFill>
                  <a:srgbClr val="FF0000"/>
                </a:solidFill>
              </a:rPr>
            </a:br>
            <a:r>
              <a:rPr lang="en-US" dirty="0">
                <a:solidFill>
                  <a:srgbClr val="FF0000"/>
                </a:solidFill>
              </a:rPr>
              <a:t>September Report- </a:t>
            </a:r>
          </a:p>
          <a:p>
            <a:r>
              <a:rPr lang="en-US" dirty="0">
                <a:solidFill>
                  <a:srgbClr val="FF0000"/>
                </a:solidFill>
              </a:rPr>
              <a:t>	Out to Senators for vote</a:t>
            </a:r>
            <a:endParaRPr lang="en-US" dirty="0"/>
          </a:p>
        </p:txBody>
      </p:sp>
      <p:pic>
        <p:nvPicPr>
          <p:cNvPr id="5" name="Picture 4">
            <a:extLst>
              <a:ext uri="{FF2B5EF4-FFF2-40B4-BE49-F238E27FC236}">
                <a16:creationId xmlns:a16="http://schemas.microsoft.com/office/drawing/2014/main" id="{96CB8C0E-DEC2-4284-A793-F6EF706B616F}"/>
              </a:ext>
            </a:extLst>
          </p:cNvPr>
          <p:cNvPicPr>
            <a:picLocks noChangeAspect="1"/>
          </p:cNvPicPr>
          <p:nvPr/>
        </p:nvPicPr>
        <p:blipFill rotWithShape="1">
          <a:blip r:embed="rId2"/>
          <a:srcRect l="25493" t="19598" r="62087" b="30453"/>
          <a:stretch/>
        </p:blipFill>
        <p:spPr>
          <a:xfrm>
            <a:off x="6475412" y="685800"/>
            <a:ext cx="4688284" cy="5656422"/>
          </a:xfrm>
          <a:prstGeom prst="rect">
            <a:avLst/>
          </a:prstGeom>
        </p:spPr>
      </p:pic>
      <p:sp>
        <p:nvSpPr>
          <p:cNvPr id="6" name="TextBox 5">
            <a:extLst>
              <a:ext uri="{FF2B5EF4-FFF2-40B4-BE49-F238E27FC236}">
                <a16:creationId xmlns:a16="http://schemas.microsoft.com/office/drawing/2014/main" id="{49B40AB2-7AB0-4024-9F9A-462A7611263B}"/>
              </a:ext>
            </a:extLst>
          </p:cNvPr>
          <p:cNvSpPr txBox="1"/>
          <p:nvPr/>
        </p:nvSpPr>
        <p:spPr>
          <a:xfrm rot="19331219">
            <a:off x="7443778" y="3442605"/>
            <a:ext cx="2766736" cy="1107996"/>
          </a:xfrm>
          <a:prstGeom prst="rect">
            <a:avLst/>
          </a:prstGeom>
          <a:noFill/>
          <a:ln>
            <a:noFill/>
          </a:ln>
        </p:spPr>
        <p:txBody>
          <a:bodyPr wrap="square" rtlCol="0" anchor="ctr" anchorCtr="1">
            <a:spAutoFit/>
          </a:bodyPr>
          <a:lstStyle/>
          <a:p>
            <a:r>
              <a:rPr lang="en-US" sz="6600" dirty="0">
                <a:solidFill>
                  <a:schemeClr val="accent1">
                    <a:lumMod val="90000"/>
                  </a:schemeClr>
                </a:solidFill>
              </a:rPr>
              <a:t>DRAFT</a:t>
            </a:r>
          </a:p>
        </p:txBody>
      </p:sp>
    </p:spTree>
    <p:extLst>
      <p:ext uri="{BB962C8B-B14F-4D97-AF65-F5344CB8AC3E}">
        <p14:creationId xmlns:p14="http://schemas.microsoft.com/office/powerpoint/2010/main" val="425721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94270-30DD-479B-A0FC-46605D65C456}"/>
              </a:ext>
            </a:extLst>
          </p:cNvPr>
          <p:cNvPicPr>
            <a:picLocks noChangeAspect="1"/>
          </p:cNvPicPr>
          <p:nvPr/>
        </p:nvPicPr>
        <p:blipFill rotWithShape="1">
          <a:blip r:embed="rId2">
            <a:extLst>
              <a:ext uri="{28A0092B-C50C-407E-A947-70E740481C1C}">
                <a14:useLocalDpi xmlns:a14="http://schemas.microsoft.com/office/drawing/2010/main" val="0"/>
              </a:ext>
            </a:extLst>
          </a:blip>
          <a:srcRect t="3889" b="3333"/>
          <a:stretch/>
        </p:blipFill>
        <p:spPr>
          <a:xfrm>
            <a:off x="684212" y="76201"/>
            <a:ext cx="10896600" cy="6732562"/>
          </a:xfrm>
          <a:prstGeom prst="rect">
            <a:avLst/>
          </a:prstGeom>
        </p:spPr>
      </p:pic>
    </p:spTree>
    <p:extLst>
      <p:ext uri="{BB962C8B-B14F-4D97-AF65-F5344CB8AC3E}">
        <p14:creationId xmlns:p14="http://schemas.microsoft.com/office/powerpoint/2010/main" val="418609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1" y="316123"/>
            <a:ext cx="10360501" cy="993966"/>
          </a:xfrm>
        </p:spPr>
        <p:txBody>
          <a:bodyPr/>
          <a:lstStyle/>
          <a:p>
            <a:pPr algn="ctr"/>
            <a:r>
              <a:rPr lang="en-US" dirty="0"/>
              <a:t>Committee on committees</a:t>
            </a:r>
          </a:p>
        </p:txBody>
      </p:sp>
      <p:sp>
        <p:nvSpPr>
          <p:cNvPr id="3" name="Content Placeholder 2"/>
          <p:cNvSpPr>
            <a:spLocks noGrp="1"/>
          </p:cNvSpPr>
          <p:nvPr>
            <p:ph idx="1"/>
          </p:nvPr>
        </p:nvSpPr>
        <p:spPr>
          <a:xfrm>
            <a:off x="914160" y="5363245"/>
            <a:ext cx="10360501" cy="678950"/>
          </a:xfrm>
        </p:spPr>
        <p:txBody>
          <a:bodyPr/>
          <a:lstStyle/>
          <a:p>
            <a:pPr marL="0" indent="0" algn="ctr">
              <a:buNone/>
            </a:pPr>
            <a:r>
              <a:rPr lang="en-US" dirty="0"/>
              <a:t>Carol Clure 271-2054 </a:t>
            </a:r>
            <a:r>
              <a:rPr lang="en-US" dirty="0">
                <a:hlinkClick r:id="rId2"/>
              </a:rPr>
              <a:t>Carol-Clure@ouhsc.edu</a:t>
            </a:r>
            <a:r>
              <a:rPr lang="en-US" dirty="0"/>
              <a:t> </a:t>
            </a:r>
          </a:p>
        </p:txBody>
      </p:sp>
      <p:sp>
        <p:nvSpPr>
          <p:cNvPr id="4" name="TextBox 3">
            <a:extLst>
              <a:ext uri="{FF2B5EF4-FFF2-40B4-BE49-F238E27FC236}">
                <a16:creationId xmlns:a16="http://schemas.microsoft.com/office/drawing/2014/main" id="{E7ACBF25-25A3-4CB7-B81A-9AE60BD9282F}"/>
              </a:ext>
            </a:extLst>
          </p:cNvPr>
          <p:cNvSpPr txBox="1"/>
          <p:nvPr/>
        </p:nvSpPr>
        <p:spPr>
          <a:xfrm>
            <a:off x="1446002" y="1494755"/>
            <a:ext cx="9372600" cy="461665"/>
          </a:xfrm>
          <a:prstGeom prst="rect">
            <a:avLst/>
          </a:prstGeom>
          <a:noFill/>
          <a:ln>
            <a:noFill/>
          </a:ln>
        </p:spPr>
        <p:txBody>
          <a:bodyPr wrap="square" rtlCol="0" anchor="ctr" anchorCtr="1">
            <a:spAutoFit/>
          </a:bodyPr>
          <a:lstStyle/>
          <a:p>
            <a:r>
              <a:rPr lang="en-US" dirty="0"/>
              <a:t>At this time, all committees have full rosters.  </a:t>
            </a:r>
          </a:p>
        </p:txBody>
      </p:sp>
      <p:sp>
        <p:nvSpPr>
          <p:cNvPr id="5" name="Title 1">
            <a:extLst>
              <a:ext uri="{FF2B5EF4-FFF2-40B4-BE49-F238E27FC236}">
                <a16:creationId xmlns:a16="http://schemas.microsoft.com/office/drawing/2014/main" id="{CD339634-01F6-46FC-A686-50C29E586FCD}"/>
              </a:ext>
            </a:extLst>
          </p:cNvPr>
          <p:cNvSpPr txBox="1">
            <a:spLocks/>
          </p:cNvSpPr>
          <p:nvPr/>
        </p:nvSpPr>
        <p:spPr>
          <a:xfrm>
            <a:off x="1065212" y="1922231"/>
            <a:ext cx="10360501" cy="830998"/>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US" dirty="0"/>
              <a:t>Senator report</a:t>
            </a:r>
          </a:p>
        </p:txBody>
      </p:sp>
      <p:sp>
        <p:nvSpPr>
          <p:cNvPr id="6" name="TextBox 5">
            <a:extLst>
              <a:ext uri="{FF2B5EF4-FFF2-40B4-BE49-F238E27FC236}">
                <a16:creationId xmlns:a16="http://schemas.microsoft.com/office/drawing/2014/main" id="{769E8030-A927-468C-902B-D33E0C01A3EA}"/>
              </a:ext>
            </a:extLst>
          </p:cNvPr>
          <p:cNvSpPr txBox="1"/>
          <p:nvPr/>
        </p:nvSpPr>
        <p:spPr>
          <a:xfrm>
            <a:off x="1408110" y="2753229"/>
            <a:ext cx="9372600" cy="830997"/>
          </a:xfrm>
          <a:prstGeom prst="rect">
            <a:avLst/>
          </a:prstGeom>
          <a:noFill/>
          <a:ln>
            <a:noFill/>
          </a:ln>
        </p:spPr>
        <p:txBody>
          <a:bodyPr wrap="square" rtlCol="0" anchor="ctr" anchorCtr="1">
            <a:spAutoFit/>
          </a:bodyPr>
          <a:lstStyle/>
          <a:p>
            <a:r>
              <a:rPr lang="en-US" dirty="0"/>
              <a:t>1 current Senator vacancy- College of Medicine</a:t>
            </a:r>
          </a:p>
          <a:p>
            <a:r>
              <a:rPr lang="en-US" dirty="0"/>
              <a:t>                    </a:t>
            </a:r>
          </a:p>
        </p:txBody>
      </p:sp>
      <p:sp>
        <p:nvSpPr>
          <p:cNvPr id="7" name="Title 1">
            <a:extLst>
              <a:ext uri="{FF2B5EF4-FFF2-40B4-BE49-F238E27FC236}">
                <a16:creationId xmlns:a16="http://schemas.microsoft.com/office/drawing/2014/main" id="{32A0AE7E-C220-4F59-A27E-FB4970C8B944}"/>
              </a:ext>
            </a:extLst>
          </p:cNvPr>
          <p:cNvSpPr txBox="1">
            <a:spLocks/>
          </p:cNvSpPr>
          <p:nvPr/>
        </p:nvSpPr>
        <p:spPr>
          <a:xfrm>
            <a:off x="1141412" y="3365371"/>
            <a:ext cx="10360501" cy="830998"/>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US" dirty="0"/>
              <a:t>Executive Committee</a:t>
            </a:r>
          </a:p>
        </p:txBody>
      </p:sp>
      <p:sp>
        <p:nvSpPr>
          <p:cNvPr id="8" name="TextBox 7">
            <a:extLst>
              <a:ext uri="{FF2B5EF4-FFF2-40B4-BE49-F238E27FC236}">
                <a16:creationId xmlns:a16="http://schemas.microsoft.com/office/drawing/2014/main" id="{4A0822E6-D3F6-4490-BB66-DA439EF495F1}"/>
              </a:ext>
            </a:extLst>
          </p:cNvPr>
          <p:cNvSpPr txBox="1"/>
          <p:nvPr/>
        </p:nvSpPr>
        <p:spPr>
          <a:xfrm>
            <a:off x="1673225" y="4239377"/>
            <a:ext cx="9372600" cy="830997"/>
          </a:xfrm>
          <a:prstGeom prst="rect">
            <a:avLst/>
          </a:prstGeom>
          <a:noFill/>
          <a:ln>
            <a:noFill/>
          </a:ln>
        </p:spPr>
        <p:txBody>
          <a:bodyPr wrap="square" rtlCol="0" anchor="ctr" anchorCtr="1">
            <a:spAutoFit/>
          </a:bodyPr>
          <a:lstStyle/>
          <a:p>
            <a:r>
              <a:rPr lang="en-US" dirty="0"/>
              <a:t>1 current Vacancy- Chair Elect -2021/Chair 2021-2022</a:t>
            </a:r>
          </a:p>
          <a:p>
            <a:r>
              <a:rPr lang="en-US" dirty="0"/>
              <a:t>                    </a:t>
            </a:r>
          </a:p>
        </p:txBody>
      </p:sp>
    </p:spTree>
    <p:extLst>
      <p:ext uri="{BB962C8B-B14F-4D97-AF65-F5344CB8AC3E}">
        <p14:creationId xmlns:p14="http://schemas.microsoft.com/office/powerpoint/2010/main" val="293704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F71D7-C54D-4F3F-8592-4F98E6F8F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614" y="228600"/>
            <a:ext cx="7010399" cy="6118520"/>
          </a:xfrm>
          <a:prstGeom prst="rect">
            <a:avLst/>
          </a:prstGeom>
        </p:spPr>
      </p:pic>
      <p:sp>
        <p:nvSpPr>
          <p:cNvPr id="4" name="TextBox 3">
            <a:extLst>
              <a:ext uri="{FF2B5EF4-FFF2-40B4-BE49-F238E27FC236}">
                <a16:creationId xmlns:a16="http://schemas.microsoft.com/office/drawing/2014/main" id="{D5435885-9F1E-4ADC-87F4-0D488F75C115}"/>
              </a:ext>
            </a:extLst>
          </p:cNvPr>
          <p:cNvSpPr txBox="1"/>
          <p:nvPr/>
        </p:nvSpPr>
        <p:spPr>
          <a:xfrm>
            <a:off x="531812" y="1718199"/>
            <a:ext cx="4267200" cy="3139321"/>
          </a:xfrm>
          <a:prstGeom prst="rect">
            <a:avLst/>
          </a:prstGeom>
          <a:noFill/>
          <a:ln>
            <a:noFill/>
          </a:ln>
        </p:spPr>
        <p:txBody>
          <a:bodyPr wrap="square" rtlCol="0" anchor="ctr" anchorCtr="1">
            <a:spAutoFit/>
          </a:bodyPr>
          <a:lstStyle/>
          <a:p>
            <a:r>
              <a:rPr lang="en-US" sz="6600" b="1" dirty="0"/>
              <a:t>Please mind your mute…</a:t>
            </a:r>
          </a:p>
        </p:txBody>
      </p:sp>
    </p:spTree>
    <p:extLst>
      <p:ext uri="{BB962C8B-B14F-4D97-AF65-F5344CB8AC3E}">
        <p14:creationId xmlns:p14="http://schemas.microsoft.com/office/powerpoint/2010/main" val="415312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76200"/>
            <a:ext cx="10360501" cy="762000"/>
          </a:xfrm>
        </p:spPr>
        <p:txBody>
          <a:bodyPr/>
          <a:lstStyle/>
          <a:p>
            <a:pPr algn="ctr"/>
            <a:r>
              <a:rPr lang="en-US" b="1" dirty="0"/>
              <a:t>Communication committee</a:t>
            </a:r>
          </a:p>
        </p:txBody>
      </p:sp>
      <p:sp>
        <p:nvSpPr>
          <p:cNvPr id="3" name="Content Placeholder 2"/>
          <p:cNvSpPr>
            <a:spLocks noGrp="1"/>
          </p:cNvSpPr>
          <p:nvPr>
            <p:ph idx="1"/>
          </p:nvPr>
        </p:nvSpPr>
        <p:spPr>
          <a:xfrm>
            <a:off x="684212" y="5964059"/>
            <a:ext cx="11353800" cy="893941"/>
          </a:xfrm>
        </p:spPr>
        <p:txBody>
          <a:bodyPr/>
          <a:lstStyle/>
          <a:p>
            <a:pPr marL="0" indent="0">
              <a:buNone/>
            </a:pPr>
            <a:r>
              <a:rPr lang="en-US" dirty="0"/>
              <a:t>Meetings will be held on the 3</a:t>
            </a:r>
            <a:r>
              <a:rPr lang="en-US" baseline="30000" dirty="0"/>
              <a:t>rd</a:t>
            </a:r>
            <a:r>
              <a:rPr lang="en-US" dirty="0"/>
              <a:t> Thursday of each month. </a:t>
            </a:r>
          </a:p>
        </p:txBody>
      </p:sp>
      <p:sp>
        <p:nvSpPr>
          <p:cNvPr id="4" name="TextBox 3">
            <a:extLst>
              <a:ext uri="{FF2B5EF4-FFF2-40B4-BE49-F238E27FC236}">
                <a16:creationId xmlns:a16="http://schemas.microsoft.com/office/drawing/2014/main" id="{0145D7AF-0871-4644-A02D-2E36069DCDC8}"/>
              </a:ext>
            </a:extLst>
          </p:cNvPr>
          <p:cNvSpPr txBox="1"/>
          <p:nvPr/>
        </p:nvSpPr>
        <p:spPr>
          <a:xfrm>
            <a:off x="684212" y="970003"/>
            <a:ext cx="10744200" cy="4770537"/>
          </a:xfrm>
          <a:prstGeom prst="rect">
            <a:avLst/>
          </a:prstGeom>
          <a:noFill/>
          <a:ln>
            <a:noFill/>
          </a:ln>
        </p:spPr>
        <p:txBody>
          <a:bodyPr wrap="square" rtlCol="0" anchor="ctr" anchorCtr="1">
            <a:spAutoFit/>
          </a:bodyPr>
          <a:lstStyle/>
          <a:p>
            <a:r>
              <a:rPr lang="en-US" dirty="0"/>
              <a:t>Communication Committee met via zoom on October 15th.  </a:t>
            </a:r>
          </a:p>
          <a:p>
            <a:endParaRPr lang="en-US" dirty="0">
              <a:solidFill>
                <a:srgbClr val="FF0000"/>
              </a:solidFill>
            </a:endParaRPr>
          </a:p>
          <a:p>
            <a:r>
              <a:rPr lang="en-US" b="1" dirty="0"/>
              <a:t>They are currently working on options for a newsletter format as well as promotional materials.  </a:t>
            </a:r>
          </a:p>
          <a:p>
            <a:endParaRPr lang="en-US" b="1" dirty="0"/>
          </a:p>
          <a:p>
            <a:r>
              <a:rPr lang="en-US" dirty="0"/>
              <a:t>The HSC Communication Committee will continue to be the point for updates to social media, the HSC Staff Senate website, and email.   The team works with other SS committees to highlight the efforts, events, outreach, and updates related to HSC Staff Senate.  For the latest Staff Senate Updates, follow them at: </a:t>
            </a:r>
          </a:p>
          <a:p>
            <a:endParaRPr lang="en-US" dirty="0">
              <a:solidFill>
                <a:srgbClr val="FF0000"/>
              </a:solidFill>
            </a:endParaRPr>
          </a:p>
          <a:p>
            <a:r>
              <a:rPr lang="en-US" sz="4000" b="1" dirty="0"/>
              <a:t>Facebook.com/</a:t>
            </a:r>
            <a:r>
              <a:rPr lang="en-US" sz="4000" b="1" dirty="0" err="1"/>
              <a:t>OUHSCStaffSenate</a:t>
            </a:r>
            <a:endParaRPr lang="en-US" sz="4000" b="1" dirty="0"/>
          </a:p>
        </p:txBody>
      </p:sp>
    </p:spTree>
    <p:extLst>
      <p:ext uri="{BB962C8B-B14F-4D97-AF65-F5344CB8AC3E}">
        <p14:creationId xmlns:p14="http://schemas.microsoft.com/office/powerpoint/2010/main" val="45984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3E9FF0-87BD-4B0D-B87F-38FC2E9ADA50}"/>
              </a:ext>
            </a:extLst>
          </p:cNvPr>
          <p:cNvSpPr txBox="1"/>
          <p:nvPr/>
        </p:nvSpPr>
        <p:spPr>
          <a:xfrm>
            <a:off x="3036961" y="685800"/>
            <a:ext cx="9151864" cy="1015663"/>
          </a:xfrm>
          <a:prstGeom prst="rect">
            <a:avLst/>
          </a:prstGeom>
          <a:noFill/>
          <a:ln>
            <a:noFill/>
          </a:ln>
        </p:spPr>
        <p:txBody>
          <a:bodyPr wrap="none" rtlCol="0" anchor="ctr" anchorCtr="1">
            <a:spAutoFit/>
          </a:bodyPr>
          <a:lstStyle/>
          <a:p>
            <a:r>
              <a:rPr lang="en-US" sz="6000" dirty="0"/>
              <a:t>Employee of the Month </a:t>
            </a:r>
          </a:p>
        </p:txBody>
      </p:sp>
      <p:sp>
        <p:nvSpPr>
          <p:cNvPr id="3" name="TextBox 2">
            <a:extLst>
              <a:ext uri="{FF2B5EF4-FFF2-40B4-BE49-F238E27FC236}">
                <a16:creationId xmlns:a16="http://schemas.microsoft.com/office/drawing/2014/main" id="{FB7CF541-24B0-4045-AFE7-A9C74DC40B51}"/>
              </a:ext>
            </a:extLst>
          </p:cNvPr>
          <p:cNvSpPr txBox="1"/>
          <p:nvPr/>
        </p:nvSpPr>
        <p:spPr>
          <a:xfrm>
            <a:off x="989012" y="2878991"/>
            <a:ext cx="6248400" cy="3293209"/>
          </a:xfrm>
          <a:prstGeom prst="rect">
            <a:avLst/>
          </a:prstGeom>
          <a:noFill/>
          <a:ln>
            <a:noFill/>
          </a:ln>
        </p:spPr>
        <p:txBody>
          <a:bodyPr wrap="square" rtlCol="0" anchor="ctr" anchorCtr="1">
            <a:spAutoFit/>
          </a:bodyPr>
          <a:lstStyle/>
          <a:p>
            <a:pPr algn="ctr"/>
            <a:r>
              <a:rPr lang="en-US" sz="3200" dirty="0"/>
              <a:t>November 2020 EOM</a:t>
            </a:r>
          </a:p>
          <a:p>
            <a:pPr algn="ctr"/>
            <a:endParaRPr lang="en-US" sz="3200" dirty="0"/>
          </a:p>
          <a:p>
            <a:pPr algn="ctr"/>
            <a:r>
              <a:rPr lang="en-US" sz="3600" b="1" dirty="0"/>
              <a:t>Captain George Schmerer</a:t>
            </a:r>
          </a:p>
          <a:p>
            <a:pPr algn="ctr"/>
            <a:r>
              <a:rPr lang="en-US" sz="3600" b="1" dirty="0"/>
              <a:t>University of Oklahoma Police Department- HSC Campus </a:t>
            </a:r>
            <a:endParaRPr lang="en-US" sz="4800" b="1" dirty="0"/>
          </a:p>
        </p:txBody>
      </p:sp>
      <p:pic>
        <p:nvPicPr>
          <p:cNvPr id="5" name="Picture 4">
            <a:extLst>
              <a:ext uri="{FF2B5EF4-FFF2-40B4-BE49-F238E27FC236}">
                <a16:creationId xmlns:a16="http://schemas.microsoft.com/office/drawing/2014/main" id="{9CA5B5C8-1A86-47DF-8E45-6D9054516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0" y="7513"/>
            <a:ext cx="3131674" cy="4855309"/>
          </a:xfrm>
          <a:prstGeom prst="rect">
            <a:avLst/>
          </a:prstGeom>
        </p:spPr>
      </p:pic>
      <p:pic>
        <p:nvPicPr>
          <p:cNvPr id="4099" name="Picture 1" descr="image001">
            <a:extLst>
              <a:ext uri="{FF2B5EF4-FFF2-40B4-BE49-F238E27FC236}">
                <a16:creationId xmlns:a16="http://schemas.microsoft.com/office/drawing/2014/main" id="{0878B7B4-7E91-4D1D-A6DB-4936152EE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520" y="1988086"/>
            <a:ext cx="3709755" cy="4152900"/>
          </a:xfrm>
          <a:prstGeom prst="rect">
            <a:avLst/>
          </a:prstGeom>
          <a:noFill/>
          <a:ln w="130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32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Employee of the month committee</a:t>
            </a:r>
          </a:p>
        </p:txBody>
      </p:sp>
      <p:sp>
        <p:nvSpPr>
          <p:cNvPr id="3" name="Content Placeholder 2"/>
          <p:cNvSpPr>
            <a:spLocks noGrp="1"/>
          </p:cNvSpPr>
          <p:nvPr>
            <p:ph idx="1"/>
          </p:nvPr>
        </p:nvSpPr>
        <p:spPr>
          <a:xfrm>
            <a:off x="627632" y="1981200"/>
            <a:ext cx="10933560" cy="4114800"/>
          </a:xfrm>
        </p:spPr>
        <p:txBody>
          <a:bodyPr>
            <a:normAutofit fontScale="25000" lnSpcReduction="20000"/>
          </a:bodyPr>
          <a:lstStyle/>
          <a:p>
            <a:r>
              <a:rPr lang="en-US" sz="12800" dirty="0"/>
              <a:t>Eligibility- FT, Non faculty appt.  Worked at least 5 consecutive calendar years.  </a:t>
            </a:r>
          </a:p>
          <a:p>
            <a:r>
              <a:rPr lang="en-US" sz="12800" dirty="0"/>
              <a:t>3 letters of support from OUHSC personnel (one from direct supervisor)</a:t>
            </a:r>
          </a:p>
          <a:p>
            <a:r>
              <a:rPr lang="en-US" sz="12800" i="1" dirty="0"/>
              <a:t>Nominee must not have received the Employee of the Month award in the past five years. </a:t>
            </a:r>
          </a:p>
          <a:p>
            <a:pPr marL="0" indent="0">
              <a:buNone/>
            </a:pPr>
            <a:endParaRPr lang="en-US" sz="12800" i="1" dirty="0"/>
          </a:p>
          <a:p>
            <a:pPr marL="0" indent="0" algn="ctr">
              <a:buNone/>
            </a:pPr>
            <a:r>
              <a:rPr lang="en-US" sz="12800" dirty="0"/>
              <a:t>Complete eligibility and details can be found on our Staff Senate website.  </a:t>
            </a:r>
          </a:p>
          <a:p>
            <a:pPr marL="0" indent="0">
              <a:buNone/>
            </a:pPr>
            <a:r>
              <a:rPr lang="en-US" sz="9800" dirty="0"/>
              <a:t> </a:t>
            </a:r>
          </a:p>
          <a:p>
            <a:endParaRPr lang="en-US" dirty="0"/>
          </a:p>
        </p:txBody>
      </p:sp>
    </p:spTree>
    <p:extLst>
      <p:ext uri="{BB962C8B-B14F-4D97-AF65-F5344CB8AC3E}">
        <p14:creationId xmlns:p14="http://schemas.microsoft.com/office/powerpoint/2010/main" val="89629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82" y="152400"/>
            <a:ext cx="10532860" cy="752856"/>
          </a:xfrm>
        </p:spPr>
        <p:txBody>
          <a:bodyPr/>
          <a:lstStyle/>
          <a:p>
            <a:pPr algn="ctr"/>
            <a:r>
              <a:rPr lang="en-US" dirty="0"/>
              <a:t>Fundraising COMMITTEE</a:t>
            </a:r>
          </a:p>
        </p:txBody>
      </p:sp>
      <p:sp>
        <p:nvSpPr>
          <p:cNvPr id="3" name="Content Placeholder 2"/>
          <p:cNvSpPr>
            <a:spLocks noGrp="1"/>
          </p:cNvSpPr>
          <p:nvPr>
            <p:ph idx="1"/>
          </p:nvPr>
        </p:nvSpPr>
        <p:spPr>
          <a:xfrm>
            <a:off x="0" y="685800"/>
            <a:ext cx="11825288" cy="5791200"/>
          </a:xfrm>
        </p:spPr>
        <p:txBody>
          <a:bodyPr>
            <a:normAutofit fontScale="92500" lnSpcReduction="20000"/>
          </a:bodyPr>
          <a:lstStyle/>
          <a:p>
            <a:endParaRPr lang="en-US" dirty="0"/>
          </a:p>
          <a:p>
            <a:pPr marL="274320" lvl="1" indent="0">
              <a:buNone/>
            </a:pPr>
            <a:r>
              <a:rPr lang="en-US" dirty="0"/>
              <a:t>Holiday Fundraisers Launched in October- </a:t>
            </a:r>
          </a:p>
          <a:p>
            <a:pPr marL="274320" lvl="1" indent="0">
              <a:buNone/>
            </a:pPr>
            <a:endParaRPr lang="en-US" dirty="0"/>
          </a:p>
          <a:p>
            <a:pPr lvl="1">
              <a:buFont typeface="Wingdings" panose="05000000000000000000" pitchFamily="2" charset="2"/>
              <a:buChar char="Ø"/>
            </a:pPr>
            <a:r>
              <a:rPr lang="en-US" b="1" dirty="0"/>
              <a:t>See’s Candies are available &amp; include home delivery</a:t>
            </a:r>
          </a:p>
          <a:p>
            <a:pPr marL="274320" lvl="1" indent="0">
              <a:buNone/>
            </a:pPr>
            <a:r>
              <a:rPr lang="en-US" b="1" dirty="0"/>
              <a:t>option until December 4th</a:t>
            </a:r>
          </a:p>
          <a:p>
            <a:pPr marL="0" indent="0">
              <a:buNone/>
            </a:pPr>
            <a:r>
              <a:rPr lang="en-US" b="1" dirty="0"/>
              <a:t>	</a:t>
            </a:r>
            <a:r>
              <a:rPr lang="en-US" sz="2100" dirty="0"/>
              <a:t>ouhsc.edu/</a:t>
            </a:r>
            <a:r>
              <a:rPr lang="en-US" sz="2100" dirty="0" err="1"/>
              <a:t>staffsenate</a:t>
            </a:r>
            <a:endParaRPr lang="en-US" sz="2100" dirty="0"/>
          </a:p>
          <a:p>
            <a:pPr marL="0" indent="0">
              <a:buNone/>
            </a:pPr>
            <a:endParaRPr lang="en-US" sz="2100" dirty="0"/>
          </a:p>
          <a:p>
            <a:pPr lvl="1">
              <a:buFont typeface="Wingdings" panose="05000000000000000000" pitchFamily="2" charset="2"/>
              <a:buChar char="Ø"/>
            </a:pPr>
            <a:r>
              <a:rPr lang="en-US" dirty="0"/>
              <a:t>Bedlam T-shirt sales ended- 350 sold</a:t>
            </a:r>
          </a:p>
          <a:p>
            <a:pPr lvl="1">
              <a:buFont typeface="Wingdings" panose="05000000000000000000" pitchFamily="2" charset="2"/>
              <a:buChar char="Ø"/>
            </a:pPr>
            <a:r>
              <a:rPr lang="en-US" dirty="0" err="1"/>
              <a:t>Crockstar</a:t>
            </a:r>
            <a:r>
              <a:rPr lang="en-US" dirty="0"/>
              <a:t> Dinner sales ended </a:t>
            </a:r>
            <a:r>
              <a:rPr lang="en-US" b="1" dirty="0"/>
              <a:t>  </a:t>
            </a:r>
          </a:p>
          <a:p>
            <a:pPr marL="274320" lvl="1" indent="0">
              <a:buNone/>
            </a:pPr>
            <a:endParaRPr lang="en-US" dirty="0"/>
          </a:p>
          <a:p>
            <a:pPr lvl="1">
              <a:buFont typeface="Wingdings" panose="05000000000000000000" pitchFamily="2" charset="2"/>
              <a:buChar char="Ø"/>
            </a:pPr>
            <a:endParaRPr lang="en-US" dirty="0"/>
          </a:p>
          <a:p>
            <a:pPr marL="0" indent="0" algn="ctr">
              <a:buNone/>
            </a:pPr>
            <a:r>
              <a:rPr lang="en-US" i="1" dirty="0"/>
              <a:t>The funds raised from these sales will support Staff Senate events on our campus.  Please support these generously.  </a:t>
            </a:r>
          </a:p>
          <a:p>
            <a:pPr marL="0" indent="0">
              <a:buNone/>
            </a:pPr>
            <a:r>
              <a:rPr lang="en-US" sz="2000" dirty="0"/>
              <a:t>We are also working with OU Tulsa to collaborate on future fundraisers.  </a:t>
            </a:r>
          </a:p>
          <a:p>
            <a:pPr marL="0" indent="0">
              <a:buNone/>
            </a:pPr>
            <a:r>
              <a:rPr lang="en-US" sz="2000" dirty="0"/>
              <a:t>Committee meets the 4th Wednesday of the month at 10:30am via ZOOM.   Also does business via email.  </a:t>
            </a:r>
          </a:p>
          <a:p>
            <a:endParaRPr lang="en-US" dirty="0"/>
          </a:p>
        </p:txBody>
      </p:sp>
      <p:pic>
        <p:nvPicPr>
          <p:cNvPr id="7" name="Picture 6" descr="cid:image003.jpg@01D69E41.DB61A240">
            <a:extLst>
              <a:ext uri="{FF2B5EF4-FFF2-40B4-BE49-F238E27FC236}">
                <a16:creationId xmlns:a16="http://schemas.microsoft.com/office/drawing/2014/main" id="{AF1C6BFC-7B68-47D4-9DF1-7D974CB0D2A3}"/>
              </a:ext>
            </a:extLst>
          </p:cNvPr>
          <p:cNvPicPr/>
          <p:nvPr/>
        </p:nvPicPr>
        <p:blipFill rotWithShape="1">
          <a:blip r:embed="rId2" r:link="rId3">
            <a:extLst>
              <a:ext uri="{28A0092B-C50C-407E-A947-70E740481C1C}">
                <a14:useLocalDpi xmlns:a14="http://schemas.microsoft.com/office/drawing/2010/main" val="0"/>
              </a:ext>
            </a:extLst>
          </a:blip>
          <a:srcRect l="77877" t="31772" r="3256" b="53038"/>
          <a:stretch>
            <a:fillRect/>
          </a:stretch>
        </p:blipFill>
        <p:spPr bwMode="auto">
          <a:xfrm>
            <a:off x="8075612" y="943356"/>
            <a:ext cx="3581400" cy="3352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732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Staff EVENTS Committee</a:t>
            </a:r>
          </a:p>
        </p:txBody>
      </p:sp>
      <p:sp>
        <p:nvSpPr>
          <p:cNvPr id="3" name="Content Placeholder 2"/>
          <p:cNvSpPr>
            <a:spLocks noGrp="1"/>
          </p:cNvSpPr>
          <p:nvPr>
            <p:ph idx="1"/>
          </p:nvPr>
        </p:nvSpPr>
        <p:spPr>
          <a:xfrm>
            <a:off x="849621" y="1524000"/>
            <a:ext cx="10360501" cy="3378199"/>
          </a:xfrm>
        </p:spPr>
        <p:txBody>
          <a:bodyPr>
            <a:normAutofit lnSpcReduction="10000"/>
          </a:bodyPr>
          <a:lstStyle/>
          <a:p>
            <a:pPr marL="0" indent="0">
              <a:buNone/>
            </a:pPr>
            <a:endParaRPr lang="en-US" dirty="0"/>
          </a:p>
          <a:p>
            <a:pPr marL="0" indent="0">
              <a:buNone/>
            </a:pPr>
            <a:r>
              <a:rPr lang="en-US" dirty="0"/>
              <a:t>Due to the ice storm, our October Pumpkin Decorating was cancelled for October 28, 29 &amp; 30</a:t>
            </a:r>
            <a:r>
              <a:rPr lang="en-US" baseline="30000" dirty="0"/>
              <a:t>th</a:t>
            </a:r>
            <a:r>
              <a:rPr lang="en-US" dirty="0"/>
              <a:t>. </a:t>
            </a:r>
          </a:p>
          <a:p>
            <a:pPr marL="0" indent="0">
              <a:buNone/>
            </a:pPr>
            <a:endParaRPr lang="en-US" dirty="0"/>
          </a:p>
          <a:p>
            <a:pPr marL="0" indent="0">
              <a:buNone/>
            </a:pPr>
            <a:r>
              <a:rPr lang="en-US" dirty="0"/>
              <a:t>Fall Craft Making event will be held next week on </a:t>
            </a:r>
            <a:r>
              <a:rPr lang="en-US" b="1" dirty="0"/>
              <a:t>Thursday, November 12</a:t>
            </a:r>
            <a:r>
              <a:rPr lang="en-US" b="1" baseline="30000" dirty="0"/>
              <a:t>th</a:t>
            </a:r>
            <a:r>
              <a:rPr lang="en-US" dirty="0"/>
              <a:t>.  Details will be sent out later this week.  Please watch your email for details. </a:t>
            </a:r>
          </a:p>
          <a:p>
            <a:pPr marL="0" indent="0">
              <a:buNone/>
            </a:pPr>
            <a:endParaRPr lang="en-US" dirty="0"/>
          </a:p>
        </p:txBody>
      </p:sp>
      <p:sp>
        <p:nvSpPr>
          <p:cNvPr id="4" name="TextBox 3">
            <a:extLst>
              <a:ext uri="{FF2B5EF4-FFF2-40B4-BE49-F238E27FC236}">
                <a16:creationId xmlns:a16="http://schemas.microsoft.com/office/drawing/2014/main" id="{292CB901-5EEA-405B-A0DE-7D94A8B9F9CF}"/>
              </a:ext>
            </a:extLst>
          </p:cNvPr>
          <p:cNvSpPr txBox="1"/>
          <p:nvPr/>
        </p:nvSpPr>
        <p:spPr>
          <a:xfrm>
            <a:off x="1065212" y="5636567"/>
            <a:ext cx="9929321" cy="461665"/>
          </a:xfrm>
          <a:prstGeom prst="rect">
            <a:avLst/>
          </a:prstGeom>
          <a:noFill/>
          <a:ln>
            <a:solidFill>
              <a:schemeClr val="bg2"/>
            </a:solidFill>
          </a:ln>
        </p:spPr>
        <p:txBody>
          <a:bodyPr wrap="none" rtlCol="0" anchor="ctr" anchorCtr="1">
            <a:spAutoFit/>
          </a:bodyPr>
          <a:lstStyle/>
          <a:p>
            <a:r>
              <a:rPr lang="en-US" dirty="0"/>
              <a:t>This committee meets the 3</a:t>
            </a:r>
            <a:r>
              <a:rPr lang="en-US" baseline="30000" dirty="0"/>
              <a:t>rd</a:t>
            </a:r>
            <a:r>
              <a:rPr lang="en-US" dirty="0"/>
              <a:t> Wednesday of the month via ZOOM</a:t>
            </a:r>
          </a:p>
        </p:txBody>
      </p:sp>
    </p:spTree>
    <p:extLst>
      <p:ext uri="{BB962C8B-B14F-4D97-AF65-F5344CB8AC3E}">
        <p14:creationId xmlns:p14="http://schemas.microsoft.com/office/powerpoint/2010/main" val="4860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New business and announcements</a:t>
            </a:r>
          </a:p>
        </p:txBody>
      </p:sp>
      <p:sp>
        <p:nvSpPr>
          <p:cNvPr id="3" name="Content Placeholder 2"/>
          <p:cNvSpPr>
            <a:spLocks noGrp="1"/>
          </p:cNvSpPr>
          <p:nvPr>
            <p:ph idx="1"/>
          </p:nvPr>
        </p:nvSpPr>
        <p:spPr/>
        <p:txBody>
          <a:bodyPr/>
          <a:lstStyle/>
          <a:p>
            <a:pPr marL="0" indent="0">
              <a:buNone/>
            </a:pPr>
            <a:r>
              <a:rPr lang="en-US" dirty="0"/>
              <a:t>THE FOLLOWING SLIDES ARE THE UPCOMING EVENTS FOR OUHSC</a:t>
            </a:r>
          </a:p>
          <a:p>
            <a:pPr marL="0" indent="0">
              <a:buNone/>
            </a:pPr>
            <a:endParaRPr lang="en-US" dirty="0"/>
          </a:p>
          <a:p>
            <a:pPr marL="0" indent="0">
              <a:buNone/>
            </a:pPr>
            <a:r>
              <a:rPr lang="en-US" dirty="0"/>
              <a:t>IF YOUR DEPARTMENT WOULD LIKE AN EVENT FEATURED HERE – PLEASE EMAIL </a:t>
            </a:r>
            <a:r>
              <a:rPr lang="en-US" b="1" dirty="0">
                <a:hlinkClick r:id="rId2">
                  <a:extLst>
                    <a:ext uri="{A12FA001-AC4F-418D-AE19-62706E023703}">
                      <ahyp:hlinkClr xmlns:ahyp="http://schemas.microsoft.com/office/drawing/2018/hyperlinkcolor" val="tx"/>
                    </a:ext>
                  </a:extLst>
                </a:hlinkClick>
              </a:rPr>
              <a:t>Nancy-Geiger@ouhsc.edu</a:t>
            </a:r>
            <a:r>
              <a:rPr lang="en-US" b="1" dirty="0"/>
              <a:t> </a:t>
            </a:r>
          </a:p>
          <a:p>
            <a:endParaRPr lang="en-US" b="1" dirty="0"/>
          </a:p>
          <a:p>
            <a:pPr marL="0" indent="0">
              <a:buNone/>
            </a:pPr>
            <a:endParaRPr lang="en-US" dirty="0"/>
          </a:p>
        </p:txBody>
      </p:sp>
    </p:spTree>
    <p:extLst>
      <p:ext uri="{BB962C8B-B14F-4D97-AF65-F5344CB8AC3E}">
        <p14:creationId xmlns:p14="http://schemas.microsoft.com/office/powerpoint/2010/main" val="39162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87EE1-43DF-4EAC-BE7E-A416484AAF13}"/>
              </a:ext>
            </a:extLst>
          </p:cNvPr>
          <p:cNvSpPr>
            <a:spLocks noGrp="1"/>
          </p:cNvSpPr>
          <p:nvPr>
            <p:ph idx="1"/>
          </p:nvPr>
        </p:nvSpPr>
        <p:spPr>
          <a:xfrm>
            <a:off x="150812" y="762000"/>
            <a:ext cx="11352452" cy="5816600"/>
          </a:xfrm>
        </p:spPr>
        <p:txBody>
          <a:bodyPr>
            <a:normAutofit/>
          </a:bodyPr>
          <a:lstStyle/>
          <a:p>
            <a:r>
              <a:rPr lang="en-US" dirty="0"/>
              <a:t>In partnership with OUHSC, OU Medicine, St. Luke's and Regional Food Bank of Oklahoma, we launched a Mobile Market available to all members of the OU community.  This Mobile market will distribute Food Packs on Thursdays in designated campus locations.   </a:t>
            </a:r>
          </a:p>
          <a:p>
            <a:r>
              <a:rPr lang="en-US" dirty="0"/>
              <a:t>Our Community Outreach Committee and Staff Senate Volunteers staffed all dates/October volunteer slots.  </a:t>
            </a:r>
            <a:r>
              <a:rPr lang="en-US" sz="3200" b="1" dirty="0"/>
              <a:t>600 Food Pantry Boxes were distributed.</a:t>
            </a:r>
            <a:r>
              <a:rPr lang="en-US" dirty="0"/>
              <a:t>  Shout out to all those who have volunteered time to help our OU families.  </a:t>
            </a:r>
          </a:p>
          <a:p>
            <a:r>
              <a:rPr lang="en-US" dirty="0"/>
              <a:t>Mobile Market Initiative will conclude in Mid December.  November will be manned by Student Senate Volunteers.  If you would like to volunteer in December, please contact Kelli Walsh </a:t>
            </a:r>
            <a:r>
              <a:rPr lang="en-US" dirty="0">
                <a:hlinkClick r:id="rId2"/>
              </a:rPr>
              <a:t>Kelli-walsh@ouhsc.edu</a:t>
            </a:r>
            <a:r>
              <a:rPr lang="en-US" dirty="0"/>
              <a:t> </a:t>
            </a:r>
          </a:p>
        </p:txBody>
      </p:sp>
      <p:sp>
        <p:nvSpPr>
          <p:cNvPr id="4" name="Title 1">
            <a:extLst>
              <a:ext uri="{FF2B5EF4-FFF2-40B4-BE49-F238E27FC236}">
                <a16:creationId xmlns:a16="http://schemas.microsoft.com/office/drawing/2014/main" id="{4D1DA9C9-4232-42BD-81CC-34DF48C67B99}"/>
              </a:ext>
            </a:extLst>
          </p:cNvPr>
          <p:cNvSpPr txBox="1">
            <a:spLocks/>
          </p:cNvSpPr>
          <p:nvPr/>
        </p:nvSpPr>
        <p:spPr>
          <a:xfrm>
            <a:off x="0" y="25400"/>
            <a:ext cx="10512862" cy="838200"/>
          </a:xfrm>
          <a:prstGeom prst="rect">
            <a:avLst/>
          </a:prstGeom>
        </p:spPr>
        <p:txBody>
          <a:bodyPr>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US" sz="4000" b="1" dirty="0">
                <a:solidFill>
                  <a:srgbClr val="FFFFFF"/>
                </a:solidFill>
                <a:latin typeface="Calibri" panose="020F0502020204030204" pitchFamily="34" charset="0"/>
              </a:rPr>
              <a:t>Educational and family task force</a:t>
            </a:r>
          </a:p>
        </p:txBody>
      </p:sp>
    </p:spTree>
    <p:extLst>
      <p:ext uri="{BB962C8B-B14F-4D97-AF65-F5344CB8AC3E}">
        <p14:creationId xmlns:p14="http://schemas.microsoft.com/office/powerpoint/2010/main" val="35229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3663" y="56619"/>
            <a:ext cx="8978322" cy="3396626"/>
          </a:xfrm>
        </p:spPr>
        <p:txBody>
          <a:bodyPr>
            <a:noAutofit/>
          </a:bodyPr>
          <a:lstStyle/>
          <a:p>
            <a:r>
              <a:rPr lang="en-US" sz="6598" b="1" dirty="0">
                <a:solidFill>
                  <a:schemeClr val="tx2"/>
                </a:solidFill>
              </a:rPr>
              <a:t>2021 </a:t>
            </a:r>
            <a:r>
              <a:rPr lang="en-US" sz="6598" b="1" dirty="0" err="1">
                <a:solidFill>
                  <a:schemeClr val="tx2"/>
                </a:solidFill>
              </a:rPr>
              <a:t>BeNEFITS</a:t>
            </a:r>
            <a:br>
              <a:rPr lang="en-US" sz="6598" b="1" dirty="0">
                <a:solidFill>
                  <a:schemeClr val="tx2"/>
                </a:solidFill>
              </a:rPr>
            </a:br>
            <a:br>
              <a:rPr lang="en-US" sz="6598" b="1" dirty="0">
                <a:solidFill>
                  <a:schemeClr val="tx2"/>
                </a:solidFill>
              </a:rPr>
            </a:br>
            <a:r>
              <a:rPr lang="en-US" sz="6598" b="1" dirty="0">
                <a:solidFill>
                  <a:schemeClr val="tx2"/>
                </a:solidFill>
              </a:rPr>
              <a:t> </a:t>
            </a:r>
          </a:p>
        </p:txBody>
      </p:sp>
      <p:sp>
        <p:nvSpPr>
          <p:cNvPr id="3" name="Subtitle 2"/>
          <p:cNvSpPr>
            <a:spLocks noGrp="1"/>
          </p:cNvSpPr>
          <p:nvPr>
            <p:ph type="subTitle" idx="1"/>
          </p:nvPr>
        </p:nvSpPr>
        <p:spPr>
          <a:xfrm>
            <a:off x="303212" y="1295400"/>
            <a:ext cx="11582400" cy="1655331"/>
          </a:xfrm>
        </p:spPr>
        <p:txBody>
          <a:bodyPr>
            <a:normAutofit/>
          </a:bodyPr>
          <a:lstStyle/>
          <a:p>
            <a:r>
              <a:rPr lang="en-US" sz="4800" b="1" dirty="0">
                <a:latin typeface="+mj-lt"/>
              </a:rPr>
              <a:t>Open Enrollment Closes tomorrow</a:t>
            </a:r>
          </a:p>
          <a:p>
            <a:r>
              <a:rPr lang="en-US" sz="4800" b="1" dirty="0">
                <a:latin typeface="+mj-lt"/>
              </a:rPr>
              <a:t>November 6, 2020</a:t>
            </a:r>
            <a:endParaRPr lang="en-US" sz="4800" dirty="0">
              <a:latin typeface="+mj-lt"/>
            </a:endParaRPr>
          </a:p>
        </p:txBody>
      </p:sp>
      <p:pic>
        <p:nvPicPr>
          <p:cNvPr id="4098" name="Picture 5" descr="image002">
            <a:extLst>
              <a:ext uri="{FF2B5EF4-FFF2-40B4-BE49-F238E27FC236}">
                <a16:creationId xmlns:a16="http://schemas.microsoft.com/office/drawing/2014/main" id="{7BFD98CE-5B91-44CE-AF10-67C3209B5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612" y="2819400"/>
            <a:ext cx="8051065" cy="351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41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76200"/>
            <a:ext cx="10512862" cy="838200"/>
          </a:xfrm>
        </p:spPr>
        <p:txBody>
          <a:bodyPr>
            <a:normAutofit/>
          </a:bodyPr>
          <a:lstStyle/>
          <a:p>
            <a:pPr algn="ctr"/>
            <a:r>
              <a:rPr lang="en-US" sz="4000" b="1" dirty="0">
                <a:solidFill>
                  <a:srgbClr val="FFFFFF"/>
                </a:solidFill>
                <a:latin typeface="Calibri" panose="020F0502020204030204" pitchFamily="34" charset="0"/>
              </a:rPr>
              <a:t>Human Resources</a:t>
            </a:r>
          </a:p>
        </p:txBody>
      </p:sp>
      <p:sp>
        <p:nvSpPr>
          <p:cNvPr id="5" name="Content Placeholder 4">
            <a:extLst>
              <a:ext uri="{FF2B5EF4-FFF2-40B4-BE49-F238E27FC236}">
                <a16:creationId xmlns:a16="http://schemas.microsoft.com/office/drawing/2014/main" id="{FF4F97BF-23C0-4BC4-AADD-347ED892C32D}"/>
              </a:ext>
            </a:extLst>
          </p:cNvPr>
          <p:cNvSpPr>
            <a:spLocks noGrp="1"/>
          </p:cNvSpPr>
          <p:nvPr>
            <p:ph idx="1"/>
          </p:nvPr>
        </p:nvSpPr>
        <p:spPr>
          <a:xfrm>
            <a:off x="914161" y="1295400"/>
            <a:ext cx="10360501" cy="4470400"/>
          </a:xfrm>
        </p:spPr>
        <p:txBody>
          <a:bodyPr>
            <a:normAutofit/>
          </a:bodyPr>
          <a:lstStyle/>
          <a:p>
            <a:r>
              <a:rPr lang="en-US" sz="4000" dirty="0"/>
              <a:t>Financial/Retirement Planning with </a:t>
            </a:r>
            <a:r>
              <a:rPr lang="en-US" sz="3200" dirty="0"/>
              <a:t>Fidelity still available.  Schedule your virtual appointment by calling (800)642-7131. or go to NetBenefits.com/Sooners to book an appointment. </a:t>
            </a:r>
          </a:p>
        </p:txBody>
      </p:sp>
    </p:spTree>
    <p:extLst>
      <p:ext uri="{BB962C8B-B14F-4D97-AF65-F5344CB8AC3E}">
        <p14:creationId xmlns:p14="http://schemas.microsoft.com/office/powerpoint/2010/main" val="148724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lvation Army | Angel Tree">
            <a:extLst>
              <a:ext uri="{FF2B5EF4-FFF2-40B4-BE49-F238E27FC236}">
                <a16:creationId xmlns:a16="http://schemas.microsoft.com/office/drawing/2014/main" id="{93F1C5E1-DB2B-4BCD-BD99-D0248CAD3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5212" y="457200"/>
            <a:ext cx="3252309" cy="349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9C73C4-0EE5-4905-BA06-2505CFF77C9E}"/>
              </a:ext>
            </a:extLst>
          </p:cNvPr>
          <p:cNvSpPr txBox="1"/>
          <p:nvPr/>
        </p:nvSpPr>
        <p:spPr>
          <a:xfrm>
            <a:off x="303212" y="457200"/>
            <a:ext cx="9144000" cy="5632311"/>
          </a:xfrm>
          <a:prstGeom prst="rect">
            <a:avLst/>
          </a:prstGeom>
          <a:noFill/>
          <a:ln>
            <a:noFill/>
          </a:ln>
        </p:spPr>
        <p:txBody>
          <a:bodyPr wrap="square" rtlCol="0" anchor="ctr" anchorCtr="1">
            <a:spAutoFit/>
          </a:bodyPr>
          <a:lstStyle/>
          <a:p>
            <a:r>
              <a:rPr lang="en-US" sz="4800" b="1" dirty="0"/>
              <a:t>Angels are ready for adoption</a:t>
            </a:r>
          </a:p>
          <a:p>
            <a:endParaRPr lang="en-US" dirty="0"/>
          </a:p>
          <a:p>
            <a:r>
              <a:rPr lang="en-US" dirty="0"/>
              <a:t>The 14</a:t>
            </a:r>
            <a:r>
              <a:rPr lang="en-US" baseline="30000" dirty="0"/>
              <a:t>th</a:t>
            </a:r>
            <a:r>
              <a:rPr lang="en-US" dirty="0"/>
              <a:t> Annual OU Health Physicians Angel Tree Project Kicked off in October.  </a:t>
            </a:r>
          </a:p>
          <a:p>
            <a:endParaRPr lang="en-US" dirty="0"/>
          </a:p>
          <a:p>
            <a:pPr marL="457200" indent="-457200">
              <a:buAutoNum type="arabicPeriod"/>
            </a:pPr>
            <a:r>
              <a:rPr lang="en-US" dirty="0"/>
              <a:t>Pick an ornament of the tree (or they can scan to you)</a:t>
            </a:r>
          </a:p>
          <a:p>
            <a:pPr marL="457200" indent="-457200">
              <a:buAutoNum type="arabicPeriod"/>
            </a:pPr>
            <a:r>
              <a:rPr lang="en-US" dirty="0"/>
              <a:t>Purchase the items on the list and return them unwrapped to the Executive office on or before Dec 2</a:t>
            </a:r>
            <a:r>
              <a:rPr lang="en-US" baseline="30000" dirty="0"/>
              <a:t>nd</a:t>
            </a:r>
            <a:r>
              <a:rPr lang="en-US" dirty="0"/>
              <a:t>.  </a:t>
            </a:r>
          </a:p>
          <a:p>
            <a:pPr marL="457200" indent="-457200">
              <a:buAutoNum type="arabicPeriod"/>
            </a:pPr>
            <a:r>
              <a:rPr lang="en-US" dirty="0"/>
              <a:t>All gifts are confidentially distributed to the angel’s parents.  </a:t>
            </a:r>
          </a:p>
          <a:p>
            <a:pPr marL="457200" indent="-457200">
              <a:buAutoNum type="arabicPeriod"/>
            </a:pPr>
            <a:endParaRPr lang="en-US" dirty="0"/>
          </a:p>
          <a:p>
            <a:r>
              <a:rPr lang="en-US" dirty="0"/>
              <a:t>Sign out an Angel Ornament selected from the tree.  Or contact </a:t>
            </a:r>
            <a:r>
              <a:rPr lang="en-US" dirty="0">
                <a:hlinkClick r:id="rId3"/>
              </a:rPr>
              <a:t>Kathy-Hoffhines@ouhsc.edu</a:t>
            </a:r>
            <a:r>
              <a:rPr lang="en-US" dirty="0"/>
              <a:t> to request a scanned copy of a list.  Monetary donations are also welcome.  </a:t>
            </a:r>
          </a:p>
        </p:txBody>
      </p:sp>
    </p:spTree>
    <p:extLst>
      <p:ext uri="{BB962C8B-B14F-4D97-AF65-F5344CB8AC3E}">
        <p14:creationId xmlns:p14="http://schemas.microsoft.com/office/powerpoint/2010/main" val="63391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468A4-45D7-4155-A0A1-F4EDF1068544}"/>
              </a:ext>
            </a:extLst>
          </p:cNvPr>
          <p:cNvSpPr txBox="1"/>
          <p:nvPr/>
        </p:nvSpPr>
        <p:spPr>
          <a:xfrm rot="21407695">
            <a:off x="151137" y="842105"/>
            <a:ext cx="10824282" cy="3493264"/>
          </a:xfrm>
          <a:prstGeom prst="rect">
            <a:avLst/>
          </a:prstGeom>
          <a:noFill/>
        </p:spPr>
        <p:txBody>
          <a:bodyPr wrap="square" rtlCol="0">
            <a:spAutoFit/>
          </a:bodyPr>
          <a:lstStyle/>
          <a:p>
            <a:r>
              <a:rPr lang="en-US" sz="3200" b="1" i="1" dirty="0">
                <a:solidFill>
                  <a:schemeClr val="accent6">
                    <a:lumMod val="75000"/>
                  </a:schemeClr>
                </a:solidFill>
                <a:latin typeface="Times New Roman" panose="02020603050405020304" pitchFamily="18" charset="0"/>
                <a:cs typeface="Times New Roman" panose="02020603050405020304" pitchFamily="18" charset="0"/>
              </a:rPr>
              <a:t>				“Veterans Helping Veterans” </a:t>
            </a:r>
          </a:p>
          <a:p>
            <a:r>
              <a:rPr lang="en-US" sz="2000" dirty="0">
                <a:latin typeface="Times New Roman" panose="02020603050405020304" pitchFamily="18" charset="0"/>
                <a:cs typeface="Times New Roman" panose="02020603050405020304" pitchFamily="18" charset="0"/>
              </a:rPr>
              <a:t>ALFRED </a:t>
            </a:r>
            <a:r>
              <a:rPr lang="en-US" sz="2000" b="1" dirty="0">
                <a:latin typeface="Times New Roman" panose="02020603050405020304" pitchFamily="18" charset="0"/>
                <a:cs typeface="Times New Roman" panose="02020603050405020304" pitchFamily="18" charset="0"/>
              </a:rPr>
              <a:t>HOLLIS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fmr</a:t>
            </a:r>
            <a:r>
              <a:rPr lang="en-US" sz="2000" dirty="0">
                <a:latin typeface="Times New Roman" panose="02020603050405020304" pitchFamily="18" charset="0"/>
                <a:cs typeface="Times New Roman" panose="02020603050405020304" pitchFamily="18" charset="0"/>
              </a:rPr>
              <a:t>. U.S. Air Force &amp; Strategic Air Command</a:t>
            </a:r>
          </a:p>
          <a:p>
            <a:r>
              <a:rPr lang="en-US" sz="2000" dirty="0">
                <a:latin typeface="Times New Roman" panose="02020603050405020304" pitchFamily="18" charset="0"/>
                <a:cs typeface="Times New Roman" panose="02020603050405020304" pitchFamily="18" charset="0"/>
              </a:rPr>
              <a:t>Chair/ </a:t>
            </a:r>
            <a:r>
              <a:rPr lang="en-US" sz="2000" b="1" dirty="0">
                <a:latin typeface="Times New Roman" panose="02020603050405020304" pitchFamily="18" charset="0"/>
                <a:cs typeface="Times New Roman" panose="02020603050405020304" pitchFamily="18" charset="0"/>
              </a:rPr>
              <a:t>Veterans Corner </a:t>
            </a:r>
          </a:p>
          <a:p>
            <a:endParaRPr lang="en-US" sz="9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Alfred Hollis served in the US Air Force and spent 4 years in an Air Police Unit. He served on an air</a:t>
            </a:r>
          </a:p>
          <a:p>
            <a:r>
              <a:rPr lang="en-US" sz="2000" dirty="0">
                <a:latin typeface="Times New Roman" panose="02020603050405020304" pitchFamily="18" charset="0"/>
                <a:cs typeface="Times New Roman" panose="02020603050405020304" pitchFamily="18" charset="0"/>
              </a:rPr>
              <a:t>security team of the 62</a:t>
            </a:r>
            <a:r>
              <a:rPr lang="en-US" sz="2000" baseline="30000" dirty="0">
                <a:latin typeface="Times New Roman" panose="02020603050405020304" pitchFamily="18" charset="0"/>
                <a:cs typeface="Times New Roman" panose="02020603050405020304" pitchFamily="18" charset="0"/>
              </a:rPr>
              <a:t>nd</a:t>
            </a:r>
            <a:r>
              <a:rPr lang="en-US" sz="2000" dirty="0">
                <a:latin typeface="Times New Roman" panose="02020603050405020304" pitchFamily="18" charset="0"/>
                <a:cs typeface="Times New Roman" panose="02020603050405020304" pitchFamily="18" charset="0"/>
              </a:rPr>
              <a:t> 51</a:t>
            </a:r>
            <a:r>
              <a:rPr lang="en-US" sz="2000" baseline="30000" dirty="0">
                <a:latin typeface="Times New Roman" panose="02020603050405020304" pitchFamily="18" charset="0"/>
                <a:cs typeface="Times New Roman" panose="02020603050405020304" pitchFamily="18" charset="0"/>
              </a:rPr>
              <a:t>st</a:t>
            </a:r>
            <a:r>
              <a:rPr lang="en-US" sz="2000" dirty="0">
                <a:latin typeface="Times New Roman" panose="02020603050405020304" pitchFamily="18" charset="0"/>
                <a:cs typeface="Times New Roman" panose="02020603050405020304" pitchFamily="18" charset="0"/>
              </a:rPr>
              <a:t> combat support group at Bien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Air Base, Vietnam in 1970. </a:t>
            </a:r>
          </a:p>
          <a:p>
            <a:r>
              <a:rPr lang="en-US" sz="2000" dirty="0">
                <a:latin typeface="Times New Roman" panose="02020603050405020304" pitchFamily="18" charset="0"/>
                <a:cs typeface="Times New Roman" panose="02020603050405020304" pitchFamily="18" charset="0"/>
              </a:rPr>
              <a:t>He served in the Strategic Air Command (SAC) which was a very strict and disciplined duty at Vandenburg AFB and was a missile base on the coast of California.  He completed AZR Jungle training at Camp </a:t>
            </a:r>
            <a:r>
              <a:rPr lang="en-US" sz="2000" dirty="0" err="1">
                <a:latin typeface="Times New Roman" panose="02020603050405020304" pitchFamily="18" charset="0"/>
                <a:cs typeface="Times New Roman" panose="02020603050405020304" pitchFamily="18" charset="0"/>
              </a:rPr>
              <a:t>Bullis</a:t>
            </a:r>
            <a:r>
              <a:rPr lang="en-US" sz="2000" dirty="0">
                <a:latin typeface="Times New Roman" panose="02020603050405020304" pitchFamily="18" charset="0"/>
                <a:cs typeface="Times New Roman" panose="02020603050405020304" pitchFamily="18" charset="0"/>
              </a:rPr>
              <a:t>, Texas before deploying to Vietnam. Alfred was discharged at Tinker AFB in 1972.  While at medical technology provider Hill-Rom he received numerous prestigious Area, Regional and National awards for his outstanding performance in management and for having no financial waste.  </a:t>
            </a:r>
          </a:p>
        </p:txBody>
      </p:sp>
    </p:spTree>
    <p:extLst>
      <p:ext uri="{BB962C8B-B14F-4D97-AF65-F5344CB8AC3E}">
        <p14:creationId xmlns:p14="http://schemas.microsoft.com/office/powerpoint/2010/main" val="2174181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34" descr="image033">
            <a:extLst>
              <a:ext uri="{FF2B5EF4-FFF2-40B4-BE49-F238E27FC236}">
                <a16:creationId xmlns:a16="http://schemas.microsoft.com/office/drawing/2014/main" id="{66CEA6C4-E88F-40F4-8880-8103B529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609600"/>
            <a:ext cx="37433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E62C765-FD71-4CD1-B1E6-DB9746A5CE0C}"/>
              </a:ext>
            </a:extLst>
          </p:cNvPr>
          <p:cNvPicPr>
            <a:picLocks noChangeAspect="1"/>
          </p:cNvPicPr>
          <p:nvPr/>
        </p:nvPicPr>
        <p:blipFill rotWithShape="1">
          <a:blip r:embed="rId3"/>
          <a:srcRect r="31086" b="7669"/>
          <a:stretch/>
        </p:blipFill>
        <p:spPr>
          <a:xfrm>
            <a:off x="684212" y="1828800"/>
            <a:ext cx="11125200" cy="4419600"/>
          </a:xfrm>
          <a:prstGeom prst="rect">
            <a:avLst/>
          </a:prstGeom>
        </p:spPr>
      </p:pic>
    </p:spTree>
    <p:extLst>
      <p:ext uri="{BB962C8B-B14F-4D97-AF65-F5344CB8AC3E}">
        <p14:creationId xmlns:p14="http://schemas.microsoft.com/office/powerpoint/2010/main" val="135686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34" descr="image033">
            <a:extLst>
              <a:ext uri="{FF2B5EF4-FFF2-40B4-BE49-F238E27FC236}">
                <a16:creationId xmlns:a16="http://schemas.microsoft.com/office/drawing/2014/main" id="{66CEA6C4-E88F-40F4-8880-8103B5299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 y="609600"/>
            <a:ext cx="37433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FE51E740-E671-45BE-A16F-AEE59995BAB1}"/>
              </a:ext>
            </a:extLst>
          </p:cNvPr>
          <p:cNvGraphicFramePr>
            <a:graphicFrameLocks noChangeAspect="1"/>
          </p:cNvGraphicFramePr>
          <p:nvPr>
            <p:extLst>
              <p:ext uri="{D42A27DB-BD31-4B8C-83A1-F6EECF244321}">
                <p14:modId xmlns:p14="http://schemas.microsoft.com/office/powerpoint/2010/main" val="3339132859"/>
              </p:ext>
            </p:extLst>
          </p:nvPr>
        </p:nvGraphicFramePr>
        <p:xfrm>
          <a:off x="684212" y="1752600"/>
          <a:ext cx="11648564" cy="4301331"/>
        </p:xfrm>
        <a:graphic>
          <a:graphicData uri="http://schemas.openxmlformats.org/presentationml/2006/ole">
            <mc:AlternateContent xmlns:mc="http://schemas.openxmlformats.org/markup-compatibility/2006">
              <mc:Choice xmlns:v="urn:schemas-microsoft-com:vml" Requires="v">
                <p:oleObj spid="_x0000_s3123" name="Document" r:id="rId4" imgW="5943600" imgH="2268534" progId="Word.Document.12">
                  <p:embed/>
                </p:oleObj>
              </mc:Choice>
              <mc:Fallback>
                <p:oleObj name="Document" r:id="rId4" imgW="5943600" imgH="2268534" progId="Word.Document.12">
                  <p:embed/>
                  <p:pic>
                    <p:nvPicPr>
                      <p:cNvPr id="0" name=""/>
                      <p:cNvPicPr/>
                      <p:nvPr/>
                    </p:nvPicPr>
                    <p:blipFill>
                      <a:blip r:embed="rId5"/>
                      <a:stretch>
                        <a:fillRect/>
                      </a:stretch>
                    </p:blipFill>
                    <p:spPr>
                      <a:xfrm>
                        <a:off x="684212" y="1752600"/>
                        <a:ext cx="11648564" cy="4301331"/>
                      </a:xfrm>
                      <a:prstGeom prst="rect">
                        <a:avLst/>
                      </a:prstGeom>
                    </p:spPr>
                  </p:pic>
                </p:oleObj>
              </mc:Fallback>
            </mc:AlternateContent>
          </a:graphicData>
        </a:graphic>
      </p:graphicFrame>
    </p:spTree>
    <p:extLst>
      <p:ext uri="{BB962C8B-B14F-4D97-AF65-F5344CB8AC3E}">
        <p14:creationId xmlns:p14="http://schemas.microsoft.com/office/powerpoint/2010/main" val="7618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34" descr="image033">
            <a:extLst>
              <a:ext uri="{FF2B5EF4-FFF2-40B4-BE49-F238E27FC236}">
                <a16:creationId xmlns:a16="http://schemas.microsoft.com/office/drawing/2014/main" id="{66CEA6C4-E88F-40F4-8880-8103B529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 y="381000"/>
            <a:ext cx="37433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9999CFB-70A8-4BAE-95D3-D1558A28F166}"/>
              </a:ext>
            </a:extLst>
          </p:cNvPr>
          <p:cNvSpPr/>
          <p:nvPr/>
        </p:nvSpPr>
        <p:spPr>
          <a:xfrm>
            <a:off x="303212" y="1487424"/>
            <a:ext cx="11277600" cy="2997744"/>
          </a:xfrm>
          <a:prstGeom prst="rect">
            <a:avLst/>
          </a:prstGeom>
        </p:spPr>
        <p:txBody>
          <a:bodyPr wrap="square">
            <a:spAutoFit/>
          </a:bodyPr>
          <a:lstStyle/>
          <a:p>
            <a:pPr>
              <a:spcBef>
                <a:spcPts val="600"/>
              </a:spcBef>
            </a:pPr>
            <a:r>
              <a:rPr lang="en-US" sz="3200" b="1" dirty="0">
                <a:solidFill>
                  <a:srgbClr val="000000"/>
                </a:solidFill>
                <a:latin typeface="Calibri" panose="020F0502020204030204" pitchFamily="34" charset="0"/>
                <a:ea typeface="Calibri" panose="020F0502020204030204" pitchFamily="34" charset="0"/>
              </a:rPr>
              <a:t>On-Campus Health Screenings Available</a:t>
            </a:r>
            <a:endParaRPr lang="en-US" dirty="0">
              <a:latin typeface="Calibri" panose="020F0502020204030204" pitchFamily="34" charset="0"/>
              <a:ea typeface="Calibri" panose="020F0502020204030204" pitchFamily="34" charset="0"/>
            </a:endParaRPr>
          </a:p>
          <a:p>
            <a:pPr>
              <a:lnSpc>
                <a:spcPct val="105000"/>
              </a:lnSpc>
              <a:spcAft>
                <a:spcPts val="600"/>
              </a:spcAft>
            </a:pPr>
            <a:r>
              <a:rPr lang="en-US" sz="1600" i="1" dirty="0">
                <a:solidFill>
                  <a:srgbClr val="000000"/>
                </a:solidFill>
                <a:latin typeface="Calibri" panose="020F0502020204030204" pitchFamily="34" charset="0"/>
                <a:ea typeface="Calibri" panose="020F0502020204030204" pitchFamily="34" charset="0"/>
              </a:rPr>
              <a:t>Blood Pressure/</a:t>
            </a:r>
            <a:r>
              <a:rPr lang="en-US" sz="1600" i="1" dirty="0" err="1">
                <a:solidFill>
                  <a:srgbClr val="000000"/>
                </a:solidFill>
                <a:latin typeface="Calibri" panose="020F0502020204030204" pitchFamily="34" charset="0"/>
                <a:ea typeface="Calibri" panose="020F0502020204030204" pitchFamily="34" charset="0"/>
              </a:rPr>
              <a:t>InBody</a:t>
            </a:r>
            <a:r>
              <a:rPr lang="en-US" sz="1600" i="1" dirty="0">
                <a:solidFill>
                  <a:srgbClr val="000000"/>
                </a:solidFill>
                <a:latin typeface="Calibri" panose="020F0502020204030204" pitchFamily="34" charset="0"/>
                <a:ea typeface="Calibri" panose="020F0502020204030204" pitchFamily="34" charset="0"/>
              </a:rPr>
              <a:t> Body Composition/Blood Glucose/Cholesterol</a:t>
            </a:r>
            <a:endParaRPr lang="en-US" sz="1600" dirty="0">
              <a:latin typeface="Calibri" panose="020F0502020204030204" pitchFamily="34" charset="0"/>
              <a:ea typeface="Calibri" panose="020F0502020204030204" pitchFamily="34" charset="0"/>
            </a:endParaRPr>
          </a:p>
          <a:p>
            <a:pPr>
              <a:spcAft>
                <a:spcPts val="600"/>
              </a:spcAft>
            </a:pPr>
            <a:r>
              <a:rPr lang="en-US" sz="1600" dirty="0">
                <a:solidFill>
                  <a:srgbClr val="000000"/>
                </a:solidFill>
                <a:latin typeface="Calibri" panose="020F0502020204030204" pitchFamily="34" charset="0"/>
                <a:ea typeface="Calibri" panose="020F0502020204030204" pitchFamily="34" charset="0"/>
              </a:rPr>
              <a:t>On-campus health screenings are available at no out-of-pocket expense to OU employees covered by the OU BCBS plan. If you do not have insurance through OU and would still like to participate, the health screening team can process alternative insurance. Please note, any amount not covered by your non-OU insurance plan will be billed to the patient. </a:t>
            </a:r>
          </a:p>
          <a:p>
            <a:pPr>
              <a:spcAft>
                <a:spcPts val="600"/>
              </a:spcAft>
            </a:pPr>
            <a:endParaRPr lang="en-US" sz="1600" dirty="0">
              <a:latin typeface="Calibri" panose="020F0502020204030204" pitchFamily="34" charset="0"/>
              <a:ea typeface="Calibri" panose="020F0502020204030204" pitchFamily="34" charset="0"/>
            </a:endParaRPr>
          </a:p>
          <a:p>
            <a:pPr>
              <a:spcAft>
                <a:spcPts val="600"/>
              </a:spcAft>
            </a:pPr>
            <a:r>
              <a:rPr lang="en-US" sz="1600" dirty="0">
                <a:solidFill>
                  <a:srgbClr val="000000"/>
                </a:solidFill>
                <a:latin typeface="Calibri" panose="020F0502020204030204" pitchFamily="34" charset="0"/>
                <a:ea typeface="Calibri" panose="020F0502020204030204" pitchFamily="34" charset="0"/>
              </a:rPr>
              <a:t>COVID-19 policies will be strictly adhered and enforced. Employees from any campus can make an appointment. Health Screenings do not test for COVID-19. </a:t>
            </a:r>
            <a:endParaRPr lang="en-US" sz="1600" dirty="0">
              <a:latin typeface="Calibri" panose="020F0502020204030204" pitchFamily="34" charset="0"/>
              <a:ea typeface="Calibri" panose="020F0502020204030204" pitchFamily="34" charset="0"/>
            </a:endParaRPr>
          </a:p>
          <a:p>
            <a:r>
              <a:rPr lang="en-US" sz="1600" b="1" dirty="0">
                <a:latin typeface="Calibri" panose="020F0502020204030204" pitchFamily="34" charset="0"/>
                <a:ea typeface="Calibri" panose="020F0502020204030204" pitchFamily="34" charset="0"/>
              </a:rPr>
              <a:t>Email </a:t>
            </a:r>
            <a:r>
              <a:rPr lang="en-US" sz="1600" b="1" i="1" u="sng" dirty="0">
                <a:solidFill>
                  <a:srgbClr val="0563C1"/>
                </a:solidFill>
                <a:latin typeface="Calibri" panose="020F0502020204030204" pitchFamily="34" charset="0"/>
                <a:ea typeface="Calibri" panose="020F0502020204030204" pitchFamily="34" charset="0"/>
                <a:hlinkClick r:id="rId3"/>
              </a:rPr>
              <a:t>CHWBiometricScreening@ouhsc.edu</a:t>
            </a:r>
            <a:r>
              <a:rPr lang="en-US" sz="1600" b="1" dirty="0">
                <a:latin typeface="Calibri" panose="020F0502020204030204" pitchFamily="34" charset="0"/>
                <a:ea typeface="Calibri" panose="020F0502020204030204" pitchFamily="34" charset="0"/>
              </a:rPr>
              <a:t> to schedule </a:t>
            </a:r>
            <a:r>
              <a:rPr lang="en-US" b="1" dirty="0">
                <a:latin typeface="Calibri" panose="020F0502020204030204" pitchFamily="34" charset="0"/>
                <a:ea typeface="Calibri" panose="020F0502020204030204" pitchFamily="34" charset="0"/>
              </a:rPr>
              <a:t>an appointment</a:t>
            </a:r>
            <a:endParaRPr lang="en-US" dirty="0"/>
          </a:p>
        </p:txBody>
      </p:sp>
      <p:sp>
        <p:nvSpPr>
          <p:cNvPr id="4" name="Rectangle 3">
            <a:extLst>
              <a:ext uri="{FF2B5EF4-FFF2-40B4-BE49-F238E27FC236}">
                <a16:creationId xmlns:a16="http://schemas.microsoft.com/office/drawing/2014/main" id="{85820B26-1D86-456C-95BC-78BE835A3681}"/>
              </a:ext>
            </a:extLst>
          </p:cNvPr>
          <p:cNvSpPr/>
          <p:nvPr/>
        </p:nvSpPr>
        <p:spPr>
          <a:xfrm>
            <a:off x="329056" y="4634444"/>
            <a:ext cx="9296400" cy="1842556"/>
          </a:xfrm>
          <a:prstGeom prst="rect">
            <a:avLst/>
          </a:prstGeom>
        </p:spPr>
        <p:txBody>
          <a:bodyPr wrap="square">
            <a:spAutoFit/>
          </a:bodyPr>
          <a:lstStyle/>
          <a:p>
            <a:pPr>
              <a:lnSpc>
                <a:spcPct val="105000"/>
              </a:lnSpc>
              <a:spcAft>
                <a:spcPts val="600"/>
              </a:spcAft>
            </a:pPr>
            <a:r>
              <a:rPr lang="en-US" sz="1800" dirty="0">
                <a:solidFill>
                  <a:schemeClr val="bg2"/>
                </a:solidFill>
                <a:latin typeface="Calibri" panose="020F0502020204030204" pitchFamily="34" charset="0"/>
                <a:ea typeface="Calibri" panose="020F0502020204030204" pitchFamily="34" charset="0"/>
              </a:rPr>
              <a:t>OUHSC Dates</a:t>
            </a:r>
          </a:p>
          <a:p>
            <a:pPr>
              <a:lnSpc>
                <a:spcPct val="105000"/>
              </a:lnSpc>
              <a:spcAft>
                <a:spcPts val="600"/>
              </a:spcAft>
            </a:pPr>
            <a:r>
              <a:rPr lang="en-US" sz="1800" dirty="0">
                <a:solidFill>
                  <a:schemeClr val="bg2"/>
                </a:solidFill>
                <a:latin typeface="Calibri" panose="020F0502020204030204" pitchFamily="34" charset="0"/>
                <a:ea typeface="Calibri" panose="020F0502020204030204" pitchFamily="34" charset="0"/>
              </a:rPr>
              <a:t>Nov. 4 &amp; 24 from 7 AM – 1 PM: OU Children’s Physicians Bldg., Conf. Room 9895</a:t>
            </a:r>
          </a:p>
          <a:p>
            <a:pPr>
              <a:lnSpc>
                <a:spcPct val="105000"/>
              </a:lnSpc>
              <a:spcAft>
                <a:spcPts val="600"/>
              </a:spcAft>
            </a:pPr>
            <a:r>
              <a:rPr lang="en-US" sz="1800" dirty="0">
                <a:solidFill>
                  <a:schemeClr val="bg2"/>
                </a:solidFill>
                <a:latin typeface="Calibri" panose="020F0502020204030204" pitchFamily="34" charset="0"/>
                <a:ea typeface="Calibri" panose="020F0502020204030204" pitchFamily="34" charset="0"/>
              </a:rPr>
              <a:t>Nov. 10 from 8:30 AM – 1:30 PM: Nicholson Tower, Conf. Room F</a:t>
            </a:r>
          </a:p>
          <a:p>
            <a:pPr>
              <a:lnSpc>
                <a:spcPct val="105000"/>
              </a:lnSpc>
              <a:spcAft>
                <a:spcPts val="600"/>
              </a:spcAft>
            </a:pPr>
            <a:r>
              <a:rPr lang="en-US" sz="1800" dirty="0">
                <a:solidFill>
                  <a:schemeClr val="bg2"/>
                </a:solidFill>
                <a:latin typeface="Calibri" panose="020F0502020204030204" pitchFamily="34" charset="0"/>
                <a:ea typeface="Calibri" panose="020F0502020204030204" pitchFamily="34" charset="0"/>
              </a:rPr>
              <a:t>Nov. 12 from 7:30 AM – 1 PM: </a:t>
            </a:r>
            <a:r>
              <a:rPr lang="en-US" sz="1800" dirty="0" err="1">
                <a:solidFill>
                  <a:schemeClr val="bg2"/>
                </a:solidFill>
                <a:latin typeface="Calibri" panose="020F0502020204030204" pitchFamily="34" charset="0"/>
                <a:ea typeface="Calibri" panose="020F0502020204030204" pitchFamily="34" charset="0"/>
              </a:rPr>
              <a:t>O’Donoghue</a:t>
            </a:r>
            <a:r>
              <a:rPr lang="en-US" sz="1800" dirty="0">
                <a:solidFill>
                  <a:schemeClr val="bg2"/>
                </a:solidFill>
                <a:latin typeface="Calibri" panose="020F0502020204030204" pitchFamily="34" charset="0"/>
                <a:ea typeface="Calibri" panose="020F0502020204030204" pitchFamily="34" charset="0"/>
              </a:rPr>
              <a:t> Bldg., ORI 252</a:t>
            </a:r>
          </a:p>
          <a:p>
            <a:pPr>
              <a:lnSpc>
                <a:spcPct val="105000"/>
              </a:lnSpc>
              <a:spcAft>
                <a:spcPts val="600"/>
              </a:spcAft>
            </a:pPr>
            <a:r>
              <a:rPr lang="en-US" sz="1800" dirty="0">
                <a:solidFill>
                  <a:schemeClr val="bg2"/>
                </a:solidFill>
                <a:latin typeface="Calibri" panose="020F0502020204030204" pitchFamily="34" charset="0"/>
                <a:ea typeface="Calibri" panose="020F0502020204030204" pitchFamily="34" charset="0"/>
              </a:rPr>
              <a:t>Nov. 19 from 8:30 AM – 2 PM: Bird Library, Faculty Atrium</a:t>
            </a:r>
          </a:p>
        </p:txBody>
      </p:sp>
    </p:spTree>
    <p:extLst>
      <p:ext uri="{BB962C8B-B14F-4D97-AF65-F5344CB8AC3E}">
        <p14:creationId xmlns:p14="http://schemas.microsoft.com/office/powerpoint/2010/main" val="378879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34" descr="image033">
            <a:extLst>
              <a:ext uri="{FF2B5EF4-FFF2-40B4-BE49-F238E27FC236}">
                <a16:creationId xmlns:a16="http://schemas.microsoft.com/office/drawing/2014/main" id="{66CEA6C4-E88F-40F4-8880-8103B529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609600"/>
            <a:ext cx="37433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26FCA9A-4298-4347-8040-3F6157D6670A}"/>
              </a:ext>
            </a:extLst>
          </p:cNvPr>
          <p:cNvPicPr>
            <a:picLocks noChangeAspect="1"/>
          </p:cNvPicPr>
          <p:nvPr/>
        </p:nvPicPr>
        <p:blipFill rotWithShape="1">
          <a:blip r:embed="rId3"/>
          <a:srcRect l="26201" t="8400" r="25464"/>
          <a:stretch/>
        </p:blipFill>
        <p:spPr>
          <a:xfrm>
            <a:off x="5752306" y="489756"/>
            <a:ext cx="5103812" cy="3838943"/>
          </a:xfrm>
          <a:prstGeom prst="rect">
            <a:avLst/>
          </a:prstGeom>
        </p:spPr>
      </p:pic>
      <p:pic>
        <p:nvPicPr>
          <p:cNvPr id="8" name="Picture 7">
            <a:extLst>
              <a:ext uri="{FF2B5EF4-FFF2-40B4-BE49-F238E27FC236}">
                <a16:creationId xmlns:a16="http://schemas.microsoft.com/office/drawing/2014/main" id="{1C2FB6B9-E198-4CA5-AF9C-27A4E4489178}"/>
              </a:ext>
            </a:extLst>
          </p:cNvPr>
          <p:cNvPicPr>
            <a:picLocks noChangeAspect="1"/>
          </p:cNvPicPr>
          <p:nvPr/>
        </p:nvPicPr>
        <p:blipFill rotWithShape="1">
          <a:blip r:embed="rId4"/>
          <a:srcRect t="88926" r="53838"/>
          <a:stretch/>
        </p:blipFill>
        <p:spPr>
          <a:xfrm>
            <a:off x="457480" y="5562599"/>
            <a:ext cx="11273864" cy="748609"/>
          </a:xfrm>
          <a:prstGeom prst="rect">
            <a:avLst/>
          </a:prstGeom>
        </p:spPr>
      </p:pic>
      <p:sp>
        <p:nvSpPr>
          <p:cNvPr id="9" name="TextBox 8">
            <a:extLst>
              <a:ext uri="{FF2B5EF4-FFF2-40B4-BE49-F238E27FC236}">
                <a16:creationId xmlns:a16="http://schemas.microsoft.com/office/drawing/2014/main" id="{06D9BA0E-A363-493B-93F3-9D29CA3B2CBD}"/>
              </a:ext>
            </a:extLst>
          </p:cNvPr>
          <p:cNvSpPr txBox="1"/>
          <p:nvPr/>
        </p:nvSpPr>
        <p:spPr>
          <a:xfrm>
            <a:off x="7504954" y="3892434"/>
            <a:ext cx="1598515" cy="461665"/>
          </a:xfrm>
          <a:prstGeom prst="rect">
            <a:avLst/>
          </a:prstGeom>
          <a:noFill/>
          <a:ln>
            <a:noFill/>
          </a:ln>
        </p:spPr>
        <p:txBody>
          <a:bodyPr wrap="none" rtlCol="0" anchor="ctr" anchorCtr="1">
            <a:spAutoFit/>
          </a:bodyPr>
          <a:lstStyle/>
          <a:p>
            <a:r>
              <a:rPr lang="en-US" dirty="0">
                <a:solidFill>
                  <a:schemeClr val="bg1"/>
                </a:solidFill>
              </a:rPr>
              <a:t>PIN:  2020</a:t>
            </a:r>
          </a:p>
        </p:txBody>
      </p:sp>
      <p:pic>
        <p:nvPicPr>
          <p:cNvPr id="13" name="Picture 12">
            <a:extLst>
              <a:ext uri="{FF2B5EF4-FFF2-40B4-BE49-F238E27FC236}">
                <a16:creationId xmlns:a16="http://schemas.microsoft.com/office/drawing/2014/main" id="{F4C69E6B-9274-465A-B386-1ED5899FDCD6}"/>
              </a:ext>
            </a:extLst>
          </p:cNvPr>
          <p:cNvPicPr>
            <a:picLocks noChangeAspect="1"/>
          </p:cNvPicPr>
          <p:nvPr/>
        </p:nvPicPr>
        <p:blipFill rotWithShape="1">
          <a:blip r:embed="rId4"/>
          <a:srcRect l="40961" r="42743" b="9608"/>
          <a:stretch/>
        </p:blipFill>
        <p:spPr>
          <a:xfrm>
            <a:off x="912812" y="1981200"/>
            <a:ext cx="2209800" cy="3392943"/>
          </a:xfrm>
          <a:prstGeom prst="rect">
            <a:avLst/>
          </a:prstGeom>
        </p:spPr>
      </p:pic>
    </p:spTree>
    <p:extLst>
      <p:ext uri="{BB962C8B-B14F-4D97-AF65-F5344CB8AC3E}">
        <p14:creationId xmlns:p14="http://schemas.microsoft.com/office/powerpoint/2010/main" val="296754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BFA63D-41D4-4FA9-8ED3-EB9C7336ACFE}"/>
              </a:ext>
            </a:extLst>
          </p:cNvPr>
          <p:cNvSpPr/>
          <p:nvPr/>
        </p:nvSpPr>
        <p:spPr>
          <a:xfrm>
            <a:off x="7597941" y="5706438"/>
            <a:ext cx="2606804" cy="707886"/>
          </a:xfrm>
          <a:prstGeom prst="rect">
            <a:avLst/>
          </a:prstGeom>
        </p:spPr>
        <p:txBody>
          <a:bodyPr wrap="none">
            <a:spAutoFit/>
          </a:bodyPr>
          <a:lstStyle/>
          <a:p>
            <a:r>
              <a:rPr lang="en-US" sz="4000" b="1" dirty="0">
                <a:solidFill>
                  <a:srgbClr val="FFFFFF"/>
                </a:solidFill>
                <a:latin typeface="+mj-lt"/>
              </a:rPr>
              <a:t>@OUHSCS</a:t>
            </a:r>
          </a:p>
        </p:txBody>
      </p:sp>
      <p:pic>
        <p:nvPicPr>
          <p:cNvPr id="4" name="Picture 3">
            <a:extLst>
              <a:ext uri="{FF2B5EF4-FFF2-40B4-BE49-F238E27FC236}">
                <a16:creationId xmlns:a16="http://schemas.microsoft.com/office/drawing/2014/main" id="{2589C159-4737-4F53-A706-2C14F51BF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552" y="3045875"/>
            <a:ext cx="2333625" cy="1962150"/>
          </a:xfrm>
          <a:prstGeom prst="rect">
            <a:avLst/>
          </a:prstGeom>
        </p:spPr>
      </p:pic>
      <p:sp>
        <p:nvSpPr>
          <p:cNvPr id="5" name="TextBox 4">
            <a:extLst>
              <a:ext uri="{FF2B5EF4-FFF2-40B4-BE49-F238E27FC236}">
                <a16:creationId xmlns:a16="http://schemas.microsoft.com/office/drawing/2014/main" id="{FBB272D9-BEEF-4214-9B07-1E2C086C946D}"/>
              </a:ext>
            </a:extLst>
          </p:cNvPr>
          <p:cNvSpPr txBox="1"/>
          <p:nvPr/>
        </p:nvSpPr>
        <p:spPr>
          <a:xfrm>
            <a:off x="480063" y="5300948"/>
            <a:ext cx="4753224" cy="707886"/>
          </a:xfrm>
          <a:prstGeom prst="rect">
            <a:avLst/>
          </a:prstGeom>
          <a:noFill/>
          <a:ln>
            <a:solidFill>
              <a:schemeClr val="bg2"/>
            </a:solidFill>
          </a:ln>
        </p:spPr>
        <p:txBody>
          <a:bodyPr wrap="none" rtlCol="0" anchor="ctr" anchorCtr="1">
            <a:spAutoFit/>
          </a:bodyPr>
          <a:lstStyle/>
          <a:p>
            <a:r>
              <a:rPr lang="en-US" sz="4000" b="1" dirty="0"/>
              <a:t>@</a:t>
            </a:r>
            <a:r>
              <a:rPr lang="en-US" sz="4000" b="1" dirty="0" err="1"/>
              <a:t>ouhscstaffsenate</a:t>
            </a:r>
            <a:endParaRPr lang="en-US" sz="4000" b="1" dirty="0"/>
          </a:p>
        </p:txBody>
      </p:sp>
      <p:pic>
        <p:nvPicPr>
          <p:cNvPr id="7" name="Picture 6">
            <a:extLst>
              <a:ext uri="{FF2B5EF4-FFF2-40B4-BE49-F238E27FC236}">
                <a16:creationId xmlns:a16="http://schemas.microsoft.com/office/drawing/2014/main" id="{E2D62F7D-23A1-4746-A34B-8592CCCCE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96" y="953889"/>
            <a:ext cx="4320832" cy="1771541"/>
          </a:xfrm>
          <a:prstGeom prst="rect">
            <a:avLst/>
          </a:prstGeom>
        </p:spPr>
      </p:pic>
      <p:sp>
        <p:nvSpPr>
          <p:cNvPr id="8" name="TextBox 7">
            <a:extLst>
              <a:ext uri="{FF2B5EF4-FFF2-40B4-BE49-F238E27FC236}">
                <a16:creationId xmlns:a16="http://schemas.microsoft.com/office/drawing/2014/main" id="{97D3480C-EAFE-4458-BD8E-2293258F9C14}"/>
              </a:ext>
            </a:extLst>
          </p:cNvPr>
          <p:cNvSpPr txBox="1"/>
          <p:nvPr/>
        </p:nvSpPr>
        <p:spPr>
          <a:xfrm>
            <a:off x="6073485" y="2893841"/>
            <a:ext cx="5089855" cy="707886"/>
          </a:xfrm>
          <a:prstGeom prst="rect">
            <a:avLst/>
          </a:prstGeom>
          <a:noFill/>
          <a:ln>
            <a:solidFill>
              <a:schemeClr val="bg2"/>
            </a:solidFill>
          </a:ln>
        </p:spPr>
        <p:txBody>
          <a:bodyPr wrap="none" rtlCol="0" anchor="ctr" anchorCtr="1">
            <a:spAutoFit/>
          </a:bodyPr>
          <a:lstStyle/>
          <a:p>
            <a:r>
              <a:rPr lang="en-US" sz="4000" b="1" dirty="0"/>
              <a:t>OUHSC-Staff Senate</a:t>
            </a:r>
          </a:p>
        </p:txBody>
      </p:sp>
      <p:pic>
        <p:nvPicPr>
          <p:cNvPr id="12" name="Picture 11">
            <a:extLst>
              <a:ext uri="{FF2B5EF4-FFF2-40B4-BE49-F238E27FC236}">
                <a16:creationId xmlns:a16="http://schemas.microsoft.com/office/drawing/2014/main" id="{A843BE30-8D30-493F-89CF-7D55C2136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483" y="4309613"/>
            <a:ext cx="3809524" cy="1396825"/>
          </a:xfrm>
          <a:prstGeom prst="rect">
            <a:avLst/>
          </a:prstGeom>
        </p:spPr>
      </p:pic>
      <p:sp>
        <p:nvSpPr>
          <p:cNvPr id="13" name="Rectangle 12">
            <a:extLst>
              <a:ext uri="{FF2B5EF4-FFF2-40B4-BE49-F238E27FC236}">
                <a16:creationId xmlns:a16="http://schemas.microsoft.com/office/drawing/2014/main" id="{C4D5FA30-A57E-4EA3-8A40-807FE629E962}"/>
              </a:ext>
            </a:extLst>
          </p:cNvPr>
          <p:cNvSpPr/>
          <p:nvPr/>
        </p:nvSpPr>
        <p:spPr>
          <a:xfrm>
            <a:off x="0" y="383073"/>
            <a:ext cx="6246812" cy="2308324"/>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Brush Script MT" panose="03060802040406070304" pitchFamily="66" charset="0"/>
              </a:rPr>
              <a:t>Staff Senate…</a:t>
            </a:r>
          </a:p>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Brush Script MT" panose="03060802040406070304" pitchFamily="66" charset="0"/>
              </a:rPr>
              <a:t>Find us! </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rush Script MT" panose="03060802040406070304" pitchFamily="66" charset="0"/>
            </a:endParaRPr>
          </a:p>
        </p:txBody>
      </p:sp>
    </p:spTree>
    <p:extLst>
      <p:ext uri="{BB962C8B-B14F-4D97-AF65-F5344CB8AC3E}">
        <p14:creationId xmlns:p14="http://schemas.microsoft.com/office/powerpoint/2010/main" val="29398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7923212" y="914400"/>
            <a:ext cx="4038600" cy="4699000"/>
          </a:xfrm>
        </p:spPr>
        <p:txBody>
          <a:bodyPr>
            <a:normAutofit fontScale="85000" lnSpcReduction="20000"/>
          </a:bodyPr>
          <a:lstStyle/>
          <a:p>
            <a:r>
              <a:rPr lang="en-US" sz="4000" dirty="0"/>
              <a:t>Building </a:t>
            </a:r>
            <a:r>
              <a:rPr lang="en-US" sz="4000" dirty="0" err="1"/>
              <a:t>CommUNITY</a:t>
            </a:r>
            <a:endParaRPr lang="en-US" sz="4000" dirty="0"/>
          </a:p>
          <a:p>
            <a:r>
              <a:rPr lang="en-US" sz="4000" dirty="0"/>
              <a:t>You Matter. Get informed. Get Involved. Staff Senate</a:t>
            </a:r>
          </a:p>
          <a:p>
            <a:endParaRPr lang="en-US" sz="3200" dirty="0"/>
          </a:p>
          <a:p>
            <a:r>
              <a:rPr lang="en-US" sz="3200" b="1" dirty="0"/>
              <a:t>Next meeting- Thursday, </a:t>
            </a:r>
          </a:p>
          <a:p>
            <a:r>
              <a:rPr lang="en-US" sz="3200" b="1" dirty="0"/>
              <a:t>December 3</a:t>
            </a:r>
            <a:r>
              <a:rPr lang="en-US" sz="3200" b="1" baseline="30000" dirty="0"/>
              <a:t>rd</a:t>
            </a:r>
            <a:r>
              <a:rPr lang="en-US" sz="3200" b="1" dirty="0"/>
              <a:t> at 10am via Zoom</a:t>
            </a:r>
          </a:p>
        </p:txBody>
      </p:sp>
      <p:pic>
        <p:nvPicPr>
          <p:cNvPr id="9" name="Picture Placeholder 8">
            <a:extLst>
              <a:ext uri="{FF2B5EF4-FFF2-40B4-BE49-F238E27FC236}">
                <a16:creationId xmlns:a16="http://schemas.microsoft.com/office/drawing/2014/main" id="{44653B9F-328F-4ABD-B691-71FEDA30E9C1}"/>
              </a:ext>
            </a:extLst>
          </p:cNvPr>
          <p:cNvPicPr>
            <a:picLocks noGrp="1" noChangeAspect="1"/>
          </p:cNvPicPr>
          <p:nvPr>
            <p:ph type="pic" idx="1"/>
          </p:nvPr>
        </p:nvPicPr>
        <p:blipFill rotWithShape="1">
          <a:blip r:embed="rId2"/>
          <a:srcRect t="7770" b="14076"/>
          <a:stretch/>
        </p:blipFill>
        <p:spPr>
          <a:xfrm>
            <a:off x="608012" y="173362"/>
            <a:ext cx="6324600" cy="6511275"/>
          </a:xfrm>
          <a:prstGeom prst="rect">
            <a:avLst/>
          </a:prstGeom>
        </p:spPr>
      </p:pic>
    </p:spTree>
    <p:extLst>
      <p:ext uri="{BB962C8B-B14F-4D97-AF65-F5344CB8AC3E}">
        <p14:creationId xmlns:p14="http://schemas.microsoft.com/office/powerpoint/2010/main" val="300812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0BF20E-5E07-47CA-803D-77CA82731EF3}"/>
              </a:ext>
            </a:extLst>
          </p:cNvPr>
          <p:cNvPicPr>
            <a:picLocks noChangeAspect="1"/>
          </p:cNvPicPr>
          <p:nvPr/>
        </p:nvPicPr>
        <p:blipFill rotWithShape="1">
          <a:blip r:embed="rId2"/>
          <a:srcRect l="12810" t="32269" r="55120" b="15617"/>
          <a:stretch/>
        </p:blipFill>
        <p:spPr>
          <a:xfrm>
            <a:off x="188603" y="133282"/>
            <a:ext cx="11243797" cy="5481641"/>
          </a:xfrm>
          <a:prstGeom prst="rect">
            <a:avLst/>
          </a:prstGeom>
        </p:spPr>
      </p:pic>
    </p:spTree>
    <p:extLst>
      <p:ext uri="{BB962C8B-B14F-4D97-AF65-F5344CB8AC3E}">
        <p14:creationId xmlns:p14="http://schemas.microsoft.com/office/powerpoint/2010/main" val="125216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E5921-70ED-4805-8221-2895660C5D00}"/>
              </a:ext>
            </a:extLst>
          </p:cNvPr>
          <p:cNvPicPr>
            <a:picLocks noChangeAspect="1"/>
          </p:cNvPicPr>
          <p:nvPr/>
        </p:nvPicPr>
        <p:blipFill rotWithShape="1">
          <a:blip r:embed="rId2"/>
          <a:srcRect l="12882" t="30368" r="55529" b="10507"/>
          <a:stretch/>
        </p:blipFill>
        <p:spPr>
          <a:xfrm rot="21424950">
            <a:off x="198868" y="318311"/>
            <a:ext cx="9200325" cy="4258532"/>
          </a:xfrm>
          <a:prstGeom prst="rect">
            <a:avLst/>
          </a:prstGeom>
        </p:spPr>
      </p:pic>
      <p:pic>
        <p:nvPicPr>
          <p:cNvPr id="10" name="Picture 9">
            <a:extLst>
              <a:ext uri="{FF2B5EF4-FFF2-40B4-BE49-F238E27FC236}">
                <a16:creationId xmlns:a16="http://schemas.microsoft.com/office/drawing/2014/main" id="{8D490419-C281-4332-A07B-E0F14AE8A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499" y="463350"/>
            <a:ext cx="5606861" cy="4205146"/>
          </a:xfrm>
          <a:prstGeom prst="rect">
            <a:avLst/>
          </a:prstGeom>
        </p:spPr>
      </p:pic>
    </p:spTree>
    <p:extLst>
      <p:ext uri="{BB962C8B-B14F-4D97-AF65-F5344CB8AC3E}">
        <p14:creationId xmlns:p14="http://schemas.microsoft.com/office/powerpoint/2010/main" val="47269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F03B2-7838-447D-93FB-181FDEB04086}"/>
              </a:ext>
            </a:extLst>
          </p:cNvPr>
          <p:cNvPicPr>
            <a:picLocks noChangeAspect="1"/>
          </p:cNvPicPr>
          <p:nvPr/>
        </p:nvPicPr>
        <p:blipFill rotWithShape="1">
          <a:blip r:embed="rId2"/>
          <a:srcRect l="13323" t="30662" r="55441" b="8455"/>
          <a:stretch/>
        </p:blipFill>
        <p:spPr>
          <a:xfrm>
            <a:off x="430193" y="105752"/>
            <a:ext cx="11109757" cy="5433887"/>
          </a:xfrm>
          <a:prstGeom prst="rect">
            <a:avLst/>
          </a:prstGeom>
        </p:spPr>
      </p:pic>
      <p:pic>
        <p:nvPicPr>
          <p:cNvPr id="4" name="Picture 3">
            <a:extLst>
              <a:ext uri="{FF2B5EF4-FFF2-40B4-BE49-F238E27FC236}">
                <a16:creationId xmlns:a16="http://schemas.microsoft.com/office/drawing/2014/main" id="{DEBD22EE-0706-4654-BA00-F64A1784A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909" y="2012048"/>
            <a:ext cx="4862852" cy="3936275"/>
          </a:xfrm>
          <a:prstGeom prst="rect">
            <a:avLst/>
          </a:prstGeom>
        </p:spPr>
      </p:pic>
    </p:spTree>
    <p:extLst>
      <p:ext uri="{BB962C8B-B14F-4D97-AF65-F5344CB8AC3E}">
        <p14:creationId xmlns:p14="http://schemas.microsoft.com/office/powerpoint/2010/main" val="905104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36CC81-362D-4F7D-A586-4D09D593A0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000" r="10739" b="32393"/>
          <a:stretch/>
        </p:blipFill>
        <p:spPr>
          <a:xfrm>
            <a:off x="491480" y="323267"/>
            <a:ext cx="6184693" cy="2511642"/>
          </a:xfrm>
          <a:prstGeom prst="rect">
            <a:avLst/>
          </a:prstGeom>
        </p:spPr>
      </p:pic>
      <p:sp>
        <p:nvSpPr>
          <p:cNvPr id="8" name="TextBox 7">
            <a:extLst>
              <a:ext uri="{FF2B5EF4-FFF2-40B4-BE49-F238E27FC236}">
                <a16:creationId xmlns:a16="http://schemas.microsoft.com/office/drawing/2014/main" id="{CE8835B2-3DC0-4CF0-914A-D2ABF1CDC4C0}"/>
              </a:ext>
            </a:extLst>
          </p:cNvPr>
          <p:cNvSpPr txBox="1"/>
          <p:nvPr/>
        </p:nvSpPr>
        <p:spPr>
          <a:xfrm>
            <a:off x="3059035" y="22404"/>
            <a:ext cx="1671818" cy="369236"/>
          </a:xfrm>
          <a:prstGeom prst="rect">
            <a:avLst/>
          </a:prstGeom>
          <a:noFill/>
        </p:spPr>
        <p:txBody>
          <a:bodyPr wrap="none" rtlCol="0">
            <a:spAutoFit/>
          </a:bodyPr>
          <a:lstStyle/>
          <a:p>
            <a:pPr defTabSz="457063"/>
            <a:r>
              <a:rPr lang="en-US" sz="1799" dirty="0">
                <a:solidFill>
                  <a:prstClr val="black"/>
                </a:solidFill>
                <a:latin typeface="Impact" panose="020B0806030902050204"/>
              </a:rPr>
              <a:t>DOVE HUNT 2018</a:t>
            </a:r>
          </a:p>
        </p:txBody>
      </p:sp>
      <p:pic>
        <p:nvPicPr>
          <p:cNvPr id="10" name="Picture 9">
            <a:extLst>
              <a:ext uri="{FF2B5EF4-FFF2-40B4-BE49-F238E27FC236}">
                <a16:creationId xmlns:a16="http://schemas.microsoft.com/office/drawing/2014/main" id="{836FF516-408A-4AD2-B7C9-A31FF677A0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000"/>
          <a:stretch/>
        </p:blipFill>
        <p:spPr>
          <a:xfrm rot="5400000">
            <a:off x="-4119" y="3073918"/>
            <a:ext cx="3509304" cy="3183844"/>
          </a:xfrm>
          <a:prstGeom prst="rect">
            <a:avLst/>
          </a:prstGeom>
        </p:spPr>
      </p:pic>
      <p:pic>
        <p:nvPicPr>
          <p:cNvPr id="12" name="Picture 11">
            <a:extLst>
              <a:ext uri="{FF2B5EF4-FFF2-40B4-BE49-F238E27FC236}">
                <a16:creationId xmlns:a16="http://schemas.microsoft.com/office/drawing/2014/main" id="{1AC63C98-E651-4B50-A779-CF92953CD4C7}"/>
              </a:ext>
            </a:extLst>
          </p:cNvPr>
          <p:cNvPicPr>
            <a:picLocks noChangeAspect="1"/>
          </p:cNvPicPr>
          <p:nvPr/>
        </p:nvPicPr>
        <p:blipFill rotWithShape="1">
          <a:blip r:embed="rId4">
            <a:extLst>
              <a:ext uri="{28A0092B-C50C-407E-A947-70E740481C1C}">
                <a14:useLocalDpi xmlns:a14="http://schemas.microsoft.com/office/drawing/2010/main" val="0"/>
              </a:ext>
            </a:extLst>
          </a:blip>
          <a:srcRect l="17294" t="26408" b="13177"/>
          <a:stretch/>
        </p:blipFill>
        <p:spPr>
          <a:xfrm>
            <a:off x="6676173" y="3567693"/>
            <a:ext cx="4956325" cy="2715401"/>
          </a:xfrm>
          <a:prstGeom prst="rect">
            <a:avLst/>
          </a:prstGeom>
        </p:spPr>
      </p:pic>
      <p:sp>
        <p:nvSpPr>
          <p:cNvPr id="13" name="TextBox 12">
            <a:extLst>
              <a:ext uri="{FF2B5EF4-FFF2-40B4-BE49-F238E27FC236}">
                <a16:creationId xmlns:a16="http://schemas.microsoft.com/office/drawing/2014/main" id="{7A206ACE-1C1D-4FC9-AF6E-409B3D18DBA6}"/>
              </a:ext>
            </a:extLst>
          </p:cNvPr>
          <p:cNvSpPr txBox="1"/>
          <p:nvPr/>
        </p:nvSpPr>
        <p:spPr>
          <a:xfrm>
            <a:off x="7547316" y="5593638"/>
            <a:ext cx="1193788" cy="369236"/>
          </a:xfrm>
          <a:prstGeom prst="rect">
            <a:avLst/>
          </a:prstGeom>
          <a:noFill/>
        </p:spPr>
        <p:txBody>
          <a:bodyPr wrap="square" rtlCol="0">
            <a:spAutoFit/>
          </a:bodyPr>
          <a:lstStyle/>
          <a:p>
            <a:pPr defTabSz="457063"/>
            <a:r>
              <a:rPr lang="en-US" sz="1799" dirty="0">
                <a:solidFill>
                  <a:prstClr val="black"/>
                </a:solidFill>
                <a:latin typeface="Impact" panose="020B0806030902050204"/>
              </a:rPr>
              <a:t>Poker Run</a:t>
            </a:r>
          </a:p>
        </p:txBody>
      </p:sp>
      <p:pic>
        <p:nvPicPr>
          <p:cNvPr id="15" name="Picture 14">
            <a:extLst>
              <a:ext uri="{FF2B5EF4-FFF2-40B4-BE49-F238E27FC236}">
                <a16:creationId xmlns:a16="http://schemas.microsoft.com/office/drawing/2014/main" id="{FFEA071E-6B55-41D6-8F93-146C9BAAF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3202" y="137213"/>
            <a:ext cx="4464669" cy="3316507"/>
          </a:xfrm>
          <a:prstGeom prst="rect">
            <a:avLst/>
          </a:prstGeom>
        </p:spPr>
      </p:pic>
      <p:pic>
        <p:nvPicPr>
          <p:cNvPr id="19" name="Picture 18">
            <a:extLst>
              <a:ext uri="{FF2B5EF4-FFF2-40B4-BE49-F238E27FC236}">
                <a16:creationId xmlns:a16="http://schemas.microsoft.com/office/drawing/2014/main" id="{426F17CB-951D-4177-8083-85C2DDA39B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346" t="26915" b="11335"/>
          <a:stretch/>
        </p:blipFill>
        <p:spPr>
          <a:xfrm>
            <a:off x="3566279" y="3225889"/>
            <a:ext cx="2329146" cy="1594406"/>
          </a:xfrm>
          <a:prstGeom prst="rect">
            <a:avLst/>
          </a:prstGeom>
        </p:spPr>
      </p:pic>
      <p:sp>
        <p:nvSpPr>
          <p:cNvPr id="20" name="TextBox 19">
            <a:extLst>
              <a:ext uri="{FF2B5EF4-FFF2-40B4-BE49-F238E27FC236}">
                <a16:creationId xmlns:a16="http://schemas.microsoft.com/office/drawing/2014/main" id="{82072DB4-738A-45A0-8B38-7A53160BDE41}"/>
              </a:ext>
            </a:extLst>
          </p:cNvPr>
          <p:cNvSpPr txBox="1"/>
          <p:nvPr/>
        </p:nvSpPr>
        <p:spPr>
          <a:xfrm>
            <a:off x="4257793" y="2951153"/>
            <a:ext cx="1593291" cy="369236"/>
          </a:xfrm>
          <a:prstGeom prst="rect">
            <a:avLst/>
          </a:prstGeom>
          <a:noFill/>
        </p:spPr>
        <p:txBody>
          <a:bodyPr wrap="none" rtlCol="0">
            <a:spAutoFit/>
          </a:bodyPr>
          <a:lstStyle/>
          <a:p>
            <a:pPr defTabSz="457063"/>
            <a:r>
              <a:rPr lang="en-US" sz="1799" dirty="0">
                <a:solidFill>
                  <a:prstClr val="black"/>
                </a:solidFill>
                <a:latin typeface="Impact" panose="020B0806030902050204"/>
              </a:rPr>
              <a:t>Valentines Day</a:t>
            </a:r>
          </a:p>
        </p:txBody>
      </p:sp>
      <p:sp>
        <p:nvSpPr>
          <p:cNvPr id="21" name="TextBox 20">
            <a:extLst>
              <a:ext uri="{FF2B5EF4-FFF2-40B4-BE49-F238E27FC236}">
                <a16:creationId xmlns:a16="http://schemas.microsoft.com/office/drawing/2014/main" id="{CAFCA6AD-C023-41A5-8431-53C00D8A0B49}"/>
              </a:ext>
            </a:extLst>
          </p:cNvPr>
          <p:cNvSpPr txBox="1"/>
          <p:nvPr/>
        </p:nvSpPr>
        <p:spPr>
          <a:xfrm>
            <a:off x="3894943" y="5778256"/>
            <a:ext cx="2663818" cy="369236"/>
          </a:xfrm>
          <a:prstGeom prst="rect">
            <a:avLst/>
          </a:prstGeom>
          <a:noFill/>
        </p:spPr>
        <p:txBody>
          <a:bodyPr wrap="none" rtlCol="0">
            <a:spAutoFit/>
          </a:bodyPr>
          <a:lstStyle/>
          <a:p>
            <a:pPr defTabSz="457063"/>
            <a:r>
              <a:rPr lang="en-US" sz="1799" dirty="0">
                <a:solidFill>
                  <a:prstClr val="black"/>
                </a:solidFill>
                <a:latin typeface="Impact" panose="020B0806030902050204"/>
              </a:rPr>
              <a:t>EVENTS at Veterans Corner</a:t>
            </a:r>
          </a:p>
        </p:txBody>
      </p:sp>
    </p:spTree>
    <p:extLst>
      <p:ext uri="{BB962C8B-B14F-4D97-AF65-F5344CB8AC3E}">
        <p14:creationId xmlns:p14="http://schemas.microsoft.com/office/powerpoint/2010/main" val="26022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70AA4-B845-4740-904B-3D19780A5C49}"/>
              </a:ext>
            </a:extLst>
          </p:cNvPr>
          <p:cNvSpPr>
            <a:spLocks noGrp="1"/>
          </p:cNvSpPr>
          <p:nvPr>
            <p:ph type="body" sz="half" idx="2"/>
          </p:nvPr>
        </p:nvSpPr>
        <p:spPr>
          <a:xfrm>
            <a:off x="6094413" y="5699159"/>
            <a:ext cx="3239897" cy="571809"/>
          </a:xfrm>
        </p:spPr>
        <p:txBody>
          <a:bodyPr/>
          <a:lstStyle/>
          <a:p>
            <a:r>
              <a:rPr lang="en-US" dirty="0"/>
              <a:t>Support from our community </a:t>
            </a:r>
          </a:p>
        </p:txBody>
      </p:sp>
      <p:pic>
        <p:nvPicPr>
          <p:cNvPr id="5" name="Picture 4">
            <a:extLst>
              <a:ext uri="{FF2B5EF4-FFF2-40B4-BE49-F238E27FC236}">
                <a16:creationId xmlns:a16="http://schemas.microsoft.com/office/drawing/2014/main" id="{3EC28383-47A1-40C8-A8C1-7F6BFA3F88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64" b="14980"/>
          <a:stretch/>
        </p:blipFill>
        <p:spPr>
          <a:xfrm>
            <a:off x="1486859" y="3489836"/>
            <a:ext cx="3947925" cy="2892049"/>
          </a:xfrm>
          <a:prstGeom prst="rect">
            <a:avLst/>
          </a:prstGeom>
        </p:spPr>
      </p:pic>
      <p:pic>
        <p:nvPicPr>
          <p:cNvPr id="7" name="Picture 6">
            <a:extLst>
              <a:ext uri="{FF2B5EF4-FFF2-40B4-BE49-F238E27FC236}">
                <a16:creationId xmlns:a16="http://schemas.microsoft.com/office/drawing/2014/main" id="{66D16BFE-9EA7-42E5-80DB-8E2CF450289E}"/>
              </a:ext>
            </a:extLst>
          </p:cNvPr>
          <p:cNvPicPr>
            <a:picLocks noChangeAspect="1"/>
          </p:cNvPicPr>
          <p:nvPr/>
        </p:nvPicPr>
        <p:blipFill rotWithShape="1">
          <a:blip r:embed="rId3">
            <a:extLst>
              <a:ext uri="{28A0092B-C50C-407E-A947-70E740481C1C}">
                <a14:useLocalDpi xmlns:a14="http://schemas.microsoft.com/office/drawing/2010/main" val="0"/>
              </a:ext>
            </a:extLst>
          </a:blip>
          <a:srcRect l="2462" r="1898" b="10061"/>
          <a:stretch/>
        </p:blipFill>
        <p:spPr>
          <a:xfrm>
            <a:off x="7345559" y="197393"/>
            <a:ext cx="4237410" cy="3368974"/>
          </a:xfrm>
          <a:prstGeom prst="rect">
            <a:avLst/>
          </a:prstGeom>
        </p:spPr>
      </p:pic>
      <p:sp>
        <p:nvSpPr>
          <p:cNvPr id="8" name="TextBox 7">
            <a:extLst>
              <a:ext uri="{FF2B5EF4-FFF2-40B4-BE49-F238E27FC236}">
                <a16:creationId xmlns:a16="http://schemas.microsoft.com/office/drawing/2014/main" id="{128ED830-B997-4B48-A31B-40F131E1D5E3}"/>
              </a:ext>
            </a:extLst>
          </p:cNvPr>
          <p:cNvSpPr txBox="1"/>
          <p:nvPr/>
        </p:nvSpPr>
        <p:spPr>
          <a:xfrm>
            <a:off x="9684288" y="3566367"/>
            <a:ext cx="1910603" cy="369236"/>
          </a:xfrm>
          <a:prstGeom prst="rect">
            <a:avLst/>
          </a:prstGeom>
          <a:noFill/>
        </p:spPr>
        <p:txBody>
          <a:bodyPr wrap="none" rtlCol="0">
            <a:spAutoFit/>
          </a:bodyPr>
          <a:lstStyle/>
          <a:p>
            <a:pPr defTabSz="457063"/>
            <a:r>
              <a:rPr lang="en-US" sz="1799" dirty="0">
                <a:solidFill>
                  <a:prstClr val="black"/>
                </a:solidFill>
                <a:latin typeface="Impact" panose="020B0806030902050204"/>
              </a:rPr>
              <a:t>OU Big Event Week</a:t>
            </a:r>
          </a:p>
        </p:txBody>
      </p:sp>
      <p:pic>
        <p:nvPicPr>
          <p:cNvPr id="10" name="Picture 9">
            <a:extLst>
              <a:ext uri="{FF2B5EF4-FFF2-40B4-BE49-F238E27FC236}">
                <a16:creationId xmlns:a16="http://schemas.microsoft.com/office/drawing/2014/main" id="{644D7C48-82DC-4574-A8CE-173CF2103A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4" t="20863" r="5395" b="19290"/>
          <a:stretch/>
        </p:blipFill>
        <p:spPr>
          <a:xfrm>
            <a:off x="176285" y="197393"/>
            <a:ext cx="7006035" cy="3170772"/>
          </a:xfrm>
          <a:prstGeom prst="rect">
            <a:avLst/>
          </a:prstGeom>
        </p:spPr>
      </p:pic>
    </p:spTree>
    <p:extLst>
      <p:ext uri="{BB962C8B-B14F-4D97-AF65-F5344CB8AC3E}">
        <p14:creationId xmlns:p14="http://schemas.microsoft.com/office/powerpoint/2010/main" val="374058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E5F05E-BEC9-494A-AE58-87FBA854FB5A}"/>
              </a:ext>
            </a:extLst>
          </p:cNvPr>
          <p:cNvSpPr txBox="1"/>
          <p:nvPr/>
        </p:nvSpPr>
        <p:spPr>
          <a:xfrm>
            <a:off x="763594" y="4061173"/>
            <a:ext cx="10195594" cy="1569251"/>
          </a:xfrm>
          <a:prstGeom prst="rect">
            <a:avLst/>
          </a:prstGeom>
          <a:noFill/>
        </p:spPr>
        <p:txBody>
          <a:bodyPr wrap="square" rtlCol="0">
            <a:spAutoFit/>
          </a:bodyPr>
          <a:lstStyle/>
          <a:p>
            <a:pPr defTabSz="457063"/>
            <a:r>
              <a:rPr lang="en-US" sz="3199" dirty="0">
                <a:solidFill>
                  <a:srgbClr val="FF0000"/>
                </a:solidFill>
                <a:latin typeface="Impact" panose="020B0806030902050204"/>
              </a:rPr>
              <a:t>Veterans Corner, Inc.  Is currently closed due to public health concerns. </a:t>
            </a:r>
            <a:r>
              <a:rPr lang="en-US" sz="3199" dirty="0">
                <a:solidFill>
                  <a:prstClr val="black"/>
                </a:solidFill>
                <a:latin typeface="Impact" panose="020B0806030902050204"/>
              </a:rPr>
              <a:t> </a:t>
            </a:r>
            <a:r>
              <a:rPr lang="en-US" sz="3199" dirty="0">
                <a:solidFill>
                  <a:srgbClr val="FF0000"/>
                </a:solidFill>
                <a:latin typeface="Impact" panose="020B0806030902050204"/>
              </a:rPr>
              <a:t>However, help is still available.  If you need help filing a claim, contact the ODVA at (405)523-4000.</a:t>
            </a:r>
          </a:p>
        </p:txBody>
      </p:sp>
      <p:pic>
        <p:nvPicPr>
          <p:cNvPr id="3" name="Picture 2">
            <a:extLst>
              <a:ext uri="{FF2B5EF4-FFF2-40B4-BE49-F238E27FC236}">
                <a16:creationId xmlns:a16="http://schemas.microsoft.com/office/drawing/2014/main" id="{B3CA76CC-7965-4DB9-8610-30C7235F85BB}"/>
              </a:ext>
            </a:extLst>
          </p:cNvPr>
          <p:cNvPicPr>
            <a:picLocks noChangeAspect="1"/>
          </p:cNvPicPr>
          <p:nvPr/>
        </p:nvPicPr>
        <p:blipFill rotWithShape="1">
          <a:blip r:embed="rId2"/>
          <a:srcRect l="12794" t="22720" r="55265" b="19633"/>
          <a:stretch/>
        </p:blipFill>
        <p:spPr>
          <a:xfrm>
            <a:off x="2150805" y="194480"/>
            <a:ext cx="7141544" cy="3866693"/>
          </a:xfrm>
          <a:prstGeom prst="rect">
            <a:avLst/>
          </a:prstGeom>
        </p:spPr>
      </p:pic>
    </p:spTree>
    <p:extLst>
      <p:ext uri="{BB962C8B-B14F-4D97-AF65-F5344CB8AC3E}">
        <p14:creationId xmlns:p14="http://schemas.microsoft.com/office/powerpoint/2010/main" val="3300360856"/>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TF03460512.potx" id="{FAD57A1D-FD3F-410E-BC16-DC0572F34EA3}" vid="{8B1535A0-4296-40FA-BB7E-C6BB75A63359}"/>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Crimson landscape design slides</Template>
  <TotalTime>30286</TotalTime>
  <Words>1356</Words>
  <Application>Microsoft Office PowerPoint</Application>
  <PresentationFormat>Custom</PresentationFormat>
  <Paragraphs>134</Paragraphs>
  <Slides>35</Slides>
  <Notes>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6" baseType="lpstr">
      <vt:lpstr>Arial</vt:lpstr>
      <vt:lpstr>Brush Script MT</vt:lpstr>
      <vt:lpstr>Calibri</vt:lpstr>
      <vt:lpstr>Cambria</vt:lpstr>
      <vt:lpstr>Century Gothic</vt:lpstr>
      <vt:lpstr>Impact</vt:lpstr>
      <vt:lpstr>Times New Roman</vt:lpstr>
      <vt:lpstr>Wingdings</vt:lpstr>
      <vt:lpstr>Crimson landscape design template</vt:lpstr>
      <vt:lpstr>Main Event</vt:lpstr>
      <vt:lpstr>Document</vt:lpstr>
      <vt:lpstr>Staff Senate  Meeting  November 5,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OUHSC Staff Senate Business</vt:lpstr>
      <vt:lpstr>Community outreach committee</vt:lpstr>
      <vt:lpstr>PowerPoint Presentation</vt:lpstr>
      <vt:lpstr>PowerPoint Presentation</vt:lpstr>
      <vt:lpstr>Executive committee  Treasurer’s Report    </vt:lpstr>
      <vt:lpstr>PowerPoint Presentation</vt:lpstr>
      <vt:lpstr>Committee on committees</vt:lpstr>
      <vt:lpstr>Communication committee</vt:lpstr>
      <vt:lpstr>PowerPoint Presentation</vt:lpstr>
      <vt:lpstr>Employee of the month committee</vt:lpstr>
      <vt:lpstr>Fundraising COMMITTEE</vt:lpstr>
      <vt:lpstr>Staff EVENTS Committee</vt:lpstr>
      <vt:lpstr>New business and announcements</vt:lpstr>
      <vt:lpstr>PowerPoint Presentation</vt:lpstr>
      <vt:lpstr>2021 BeNEFITS   </vt:lpstr>
      <vt:lpstr>Human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OUHSC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OUHSC Staff Senate</dc:title>
  <dc:creator>Walton, Marty (HSC)</dc:creator>
  <cp:lastModifiedBy>Geiger, Nancy A.  (HSC)</cp:lastModifiedBy>
  <cp:revision>423</cp:revision>
  <cp:lastPrinted>2020-11-02T20:17:55Z</cp:lastPrinted>
  <dcterms:created xsi:type="dcterms:W3CDTF">2018-10-04T13:29:49Z</dcterms:created>
  <dcterms:modified xsi:type="dcterms:W3CDTF">2020-11-05T14:47:12Z</dcterms:modified>
  <cp:contentStatus/>
</cp:coreProperties>
</file>