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7"/>
  </p:notesMasterIdLst>
  <p:handoutMasterIdLst>
    <p:handoutMasterId r:id="rId28"/>
  </p:handoutMasterIdLst>
  <p:sldIdLst>
    <p:sldId id="299" r:id="rId2"/>
    <p:sldId id="425" r:id="rId3"/>
    <p:sldId id="413" r:id="rId4"/>
    <p:sldId id="274" r:id="rId5"/>
    <p:sldId id="329" r:id="rId6"/>
    <p:sldId id="328" r:id="rId7"/>
    <p:sldId id="312" r:id="rId8"/>
    <p:sldId id="428" r:id="rId9"/>
    <p:sldId id="429" r:id="rId10"/>
    <p:sldId id="372" r:id="rId11"/>
    <p:sldId id="410" r:id="rId12"/>
    <p:sldId id="326" r:id="rId13"/>
    <p:sldId id="423" r:id="rId14"/>
    <p:sldId id="321" r:id="rId15"/>
    <p:sldId id="426" r:id="rId16"/>
    <p:sldId id="375" r:id="rId17"/>
    <p:sldId id="402" r:id="rId18"/>
    <p:sldId id="415" r:id="rId19"/>
    <p:sldId id="421" r:id="rId20"/>
    <p:sldId id="422" r:id="rId21"/>
    <p:sldId id="417" r:id="rId22"/>
    <p:sldId id="427" r:id="rId23"/>
    <p:sldId id="424" r:id="rId24"/>
    <p:sldId id="355" r:id="rId25"/>
    <p:sldId id="419" r:id="rId26"/>
  </p:sldIdLst>
  <p:sldSz cx="12188825" cy="6858000"/>
  <p:notesSz cx="7010400" cy="9236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F4457-1DDC-49A7-9D1C-554EF0853E06}">
          <p14:sldIdLst>
            <p14:sldId id="299"/>
            <p14:sldId id="425"/>
            <p14:sldId id="413"/>
            <p14:sldId id="274"/>
            <p14:sldId id="329"/>
            <p14:sldId id="328"/>
            <p14:sldId id="312"/>
            <p14:sldId id="428"/>
            <p14:sldId id="429"/>
            <p14:sldId id="372"/>
            <p14:sldId id="410"/>
            <p14:sldId id="326"/>
            <p14:sldId id="423"/>
            <p14:sldId id="321"/>
            <p14:sldId id="426"/>
            <p14:sldId id="375"/>
            <p14:sldId id="402"/>
            <p14:sldId id="415"/>
            <p14:sldId id="421"/>
            <p14:sldId id="422"/>
            <p14:sldId id="417"/>
            <p14:sldId id="427"/>
            <p14:sldId id="424"/>
            <p14:sldId id="355"/>
            <p14:sldId id="419"/>
          </p14:sldIdLst>
        </p14:section>
      </p14:sectionLst>
    </p:ex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er, Kelli  (HSC)" initials="DK(" lastIdx="1" clrIdx="0">
    <p:extLst>
      <p:ext uri="{19B8F6BF-5375-455C-9EA6-DF929625EA0E}">
        <p15:presenceInfo xmlns:p15="http://schemas.microsoft.com/office/powerpoint/2012/main" userId="S-1-5-21-598231604-1040596609-1897138802-96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B"/>
    <a:srgbClr val="FFCB25"/>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90" autoAdjust="0"/>
    <p:restoredTop sz="94660"/>
  </p:normalViewPr>
  <p:slideViewPr>
    <p:cSldViewPr>
      <p:cViewPr varScale="1">
        <p:scale>
          <a:sx n="98" d="100"/>
          <a:sy n="98" d="100"/>
        </p:scale>
        <p:origin x="90" y="36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514" tIns="46258" rIns="92514" bIns="46258" rtlCol="0"/>
          <a:lstStyle>
            <a:lvl1pPr algn="r">
              <a:defRPr sz="1200"/>
            </a:lvl1pPr>
          </a:lstStyle>
          <a:p>
            <a:fld id="{4954C6E1-AF92-4FB7-A013-0B520EBC30AE}" type="datetimeFigureOut">
              <a:rPr lang="en-US"/>
              <a:t>3/4/2021</a:t>
            </a:fld>
            <a:endParaRPr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514" tIns="46258" rIns="92514" bIns="46258" rtlCol="0" anchor="b"/>
          <a:lstStyle>
            <a:lvl1pPr algn="l">
              <a:defRPr sz="1200"/>
            </a:lvl1pPr>
          </a:lstStyle>
          <a:p>
            <a:endParaRPr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514" tIns="46258" rIns="92514" bIns="46258"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idx="1"/>
          </p:nvPr>
        </p:nvSpPr>
        <p:spPr>
          <a:xfrm>
            <a:off x="3970938" y="0"/>
            <a:ext cx="3037840" cy="461804"/>
          </a:xfrm>
          <a:prstGeom prst="rect">
            <a:avLst/>
          </a:prstGeom>
        </p:spPr>
        <p:txBody>
          <a:bodyPr vert="horz" lIns="92514" tIns="46258" rIns="92514" bIns="46258" rtlCol="0"/>
          <a:lstStyle>
            <a:lvl1pPr algn="r">
              <a:defRPr sz="1200"/>
            </a:lvl1pPr>
          </a:lstStyle>
          <a:p>
            <a:fld id="{95C10850-0874-4A61-99B4-D613C5E8D9EA}" type="datetimeFigureOut">
              <a:rPr lang="en-US"/>
              <a:t>3/4/2021</a:t>
            </a:fld>
            <a:endParaRPr dirty="0"/>
          </a:p>
        </p:txBody>
      </p:sp>
      <p:sp>
        <p:nvSpPr>
          <p:cNvPr id="4" name="Slide Image Placeholder 3"/>
          <p:cNvSpPr>
            <a:spLocks noGrp="1" noRot="1" noChangeAspect="1"/>
          </p:cNvSpPr>
          <p:nvPr>
            <p:ph type="sldImg" idx="2"/>
          </p:nvPr>
        </p:nvSpPr>
        <p:spPr>
          <a:xfrm>
            <a:off x="428625" y="693738"/>
            <a:ext cx="6153150" cy="3462337"/>
          </a:xfrm>
          <a:prstGeom prst="rect">
            <a:avLst/>
          </a:prstGeom>
          <a:noFill/>
          <a:ln w="12700">
            <a:solidFill>
              <a:prstClr val="black"/>
            </a:solidFill>
          </a:ln>
        </p:spPr>
        <p:txBody>
          <a:bodyPr vert="horz" lIns="92514" tIns="46258" rIns="92514" bIns="46258" rtlCol="0" anchor="ctr"/>
          <a:lstStyle/>
          <a:p>
            <a:endParaRPr dirty="0"/>
          </a:p>
        </p:txBody>
      </p:sp>
      <p:sp>
        <p:nvSpPr>
          <p:cNvPr id="5" name="Notes Placeholder 4"/>
          <p:cNvSpPr>
            <a:spLocks noGrp="1"/>
          </p:cNvSpPr>
          <p:nvPr>
            <p:ph type="body" sz="quarter" idx="3"/>
          </p:nvPr>
        </p:nvSpPr>
        <p:spPr>
          <a:xfrm>
            <a:off x="701040" y="4387138"/>
            <a:ext cx="5608320" cy="4156234"/>
          </a:xfrm>
          <a:prstGeom prst="rect">
            <a:avLst/>
          </a:prstGeom>
        </p:spPr>
        <p:txBody>
          <a:bodyPr vert="horz" lIns="92514" tIns="46258" rIns="92514" bIns="4625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514" tIns="46258" rIns="92514" bIns="46258" rtlCol="0" anchor="b"/>
          <a:lstStyle>
            <a:lvl1pPr algn="l">
              <a:defRPr sz="1200"/>
            </a:lvl1pPr>
          </a:lstStyle>
          <a:p>
            <a:endParaRPr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514" tIns="46258" rIns="92514" bIns="46258"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4</a:t>
            </a:fld>
            <a:endParaRPr lang="en-US" dirty="0"/>
          </a:p>
        </p:txBody>
      </p:sp>
    </p:spTree>
    <p:extLst>
      <p:ext uri="{BB962C8B-B14F-4D97-AF65-F5344CB8AC3E}">
        <p14:creationId xmlns:p14="http://schemas.microsoft.com/office/powerpoint/2010/main" val="14842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3/4/2021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3/4/2021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3/4/2021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3/4/2021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3/4/2021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3/4/2021</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3/4/2021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3/4/2021</a:t>
            </a:fld>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3/4/2021</a:t>
            </a:fld>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B9B9059-F1D6-41D0-95CF-D21CAA096B3A}" type="datetimeFigureOut">
              <a:rPr lang="en-US" smtClean="0"/>
              <a:pPr/>
              <a:t>3/4/2021</a:t>
            </a:fld>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3/4/2021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3/4/2021</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3/4/2021</a:t>
            </a:fld>
            <a:endParaRPr lang="en-US"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Nancy-Geiger@ouhsc.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yli-Fitzgerald@ouhsc.edu" TargetMode="External"/><Relationship Id="rId2" Type="http://schemas.openxmlformats.org/officeDocument/2006/relationships/hyperlink" Target="https://www.signupgenius.com/go/60b0f4aabaf22aafc1-covid" TargetMode="Externa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mailto:servicedesk@ouhsc.edu" TargetMode="External"/><Relationship Id="rId5" Type="http://schemas.openxmlformats.org/officeDocument/2006/relationships/hyperlink" Target="https://hr.ou.edu/Employees/Career-Development/Learning-Development" TargetMode="External"/><Relationship Id="rId4" Type="http://schemas.openxmlformats.org/officeDocument/2006/relationships/hyperlink" Target="https://apps.hr.ou.edu/ClassCalenda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https://files.constantcontact.com/41c0e2a9701/7d06efe2-bc9f-46e0-8f74-d08b0f83f516.png"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medicine.ouhsc.edu/Faculty-Staff/Academy-of-Teaching-Scholars/Recognition-and-Awards/Education-Hero-Award"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Kyndall-Wahkinney@ouhsc.edu" TargetMode="External"/><Relationship Id="rId2" Type="http://schemas.openxmlformats.org/officeDocument/2006/relationships/hyperlink" Target="mailto:Jennie-Robison@ouhsc.edu"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hyperlink" Target="mailto:Carol-Clure@ouhsc.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057400"/>
            <a:ext cx="4648200" cy="1981200"/>
          </a:xfrm>
        </p:spPr>
        <p:txBody>
          <a:bodyPr/>
          <a:lstStyle/>
          <a:p>
            <a:pPr algn="ctr"/>
            <a:r>
              <a:rPr lang="en-US" sz="4800" b="1" dirty="0"/>
              <a:t>Staff Senate </a:t>
            </a:r>
            <a:br>
              <a:rPr lang="en-US" sz="4800" b="1" dirty="0"/>
            </a:br>
            <a:r>
              <a:rPr lang="en-US" sz="4800" b="1" dirty="0"/>
              <a:t>Meeting </a:t>
            </a:r>
            <a:br>
              <a:rPr lang="en-US" dirty="0"/>
            </a:br>
            <a:r>
              <a:rPr lang="en-US" dirty="0"/>
              <a:t>March 4, 2021</a:t>
            </a:r>
          </a:p>
        </p:txBody>
      </p:sp>
      <p:pic>
        <p:nvPicPr>
          <p:cNvPr id="2050" name="Picture 2" descr="Here's what you get when Princess Bride meets COVID-19 – Motley News,  Photos and Fun">
            <a:extLst>
              <a:ext uri="{FF2B5EF4-FFF2-40B4-BE49-F238E27FC236}">
                <a16:creationId xmlns:a16="http://schemas.microsoft.com/office/drawing/2014/main" id="{09DC259E-12E5-4796-BE51-76B7CCBA6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573932"/>
            <a:ext cx="6120359" cy="590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6200"/>
            <a:ext cx="10360501" cy="762000"/>
          </a:xfrm>
        </p:spPr>
        <p:txBody>
          <a:bodyPr/>
          <a:lstStyle/>
          <a:p>
            <a:pPr algn="ctr"/>
            <a:r>
              <a:rPr lang="en-US" b="1" dirty="0"/>
              <a:t>Communication committee</a:t>
            </a:r>
          </a:p>
        </p:txBody>
      </p:sp>
      <p:sp>
        <p:nvSpPr>
          <p:cNvPr id="3" name="Content Placeholder 2"/>
          <p:cNvSpPr>
            <a:spLocks noGrp="1"/>
          </p:cNvSpPr>
          <p:nvPr>
            <p:ph idx="1"/>
          </p:nvPr>
        </p:nvSpPr>
        <p:spPr>
          <a:xfrm>
            <a:off x="912812" y="5334000"/>
            <a:ext cx="11125200" cy="893941"/>
          </a:xfrm>
        </p:spPr>
        <p:txBody>
          <a:bodyPr/>
          <a:lstStyle/>
          <a:p>
            <a:pPr marL="0" indent="0">
              <a:buNone/>
            </a:pPr>
            <a:r>
              <a:rPr lang="en-US" dirty="0"/>
              <a:t>Meetings will be held on the 3</a:t>
            </a:r>
            <a:r>
              <a:rPr lang="en-US" baseline="30000" dirty="0"/>
              <a:t>rd</a:t>
            </a:r>
            <a:r>
              <a:rPr lang="en-US" dirty="0"/>
              <a:t> Thursday of each month. </a:t>
            </a:r>
          </a:p>
        </p:txBody>
      </p:sp>
      <p:sp>
        <p:nvSpPr>
          <p:cNvPr id="4" name="TextBox 3">
            <a:extLst>
              <a:ext uri="{FF2B5EF4-FFF2-40B4-BE49-F238E27FC236}">
                <a16:creationId xmlns:a16="http://schemas.microsoft.com/office/drawing/2014/main" id="{0145D7AF-0871-4644-A02D-2E36069DCDC8}"/>
              </a:ext>
            </a:extLst>
          </p:cNvPr>
          <p:cNvSpPr txBox="1"/>
          <p:nvPr/>
        </p:nvSpPr>
        <p:spPr>
          <a:xfrm>
            <a:off x="684212" y="1981200"/>
            <a:ext cx="10744200" cy="2554545"/>
          </a:xfrm>
          <a:prstGeom prst="rect">
            <a:avLst/>
          </a:prstGeom>
          <a:noFill/>
          <a:ln>
            <a:noFill/>
          </a:ln>
        </p:spPr>
        <p:txBody>
          <a:bodyPr wrap="square" rtlCol="0" anchor="ctr" anchorCtr="1">
            <a:spAutoFit/>
          </a:bodyPr>
          <a:lstStyle/>
          <a:p>
            <a:r>
              <a:rPr lang="en-US" dirty="0"/>
              <a:t>HSC Staff Senate Communication Committee met to collectively review promotion requests, including for the Fundraising Committee and Outreach Committee. </a:t>
            </a:r>
          </a:p>
          <a:p>
            <a:endParaRPr lang="en-US" dirty="0"/>
          </a:p>
          <a:p>
            <a:endParaRPr lang="en-US" dirty="0"/>
          </a:p>
          <a:p>
            <a:r>
              <a:rPr lang="en-US" sz="4000" b="1" dirty="0"/>
              <a:t>Facebook.com/</a:t>
            </a:r>
            <a:r>
              <a:rPr lang="en-US" sz="4000" b="1" dirty="0" err="1"/>
              <a:t>OUHSCStaffSenate</a:t>
            </a:r>
            <a:endParaRPr lang="en-US" sz="4000" b="1" dirty="0"/>
          </a:p>
        </p:txBody>
      </p:sp>
    </p:spTree>
    <p:extLst>
      <p:ext uri="{BB962C8B-B14F-4D97-AF65-F5344CB8AC3E}">
        <p14:creationId xmlns:p14="http://schemas.microsoft.com/office/powerpoint/2010/main" val="4598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5B5C8-1A86-47DF-8E45-6D9054516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642346"/>
            <a:ext cx="2743200" cy="4253024"/>
          </a:xfrm>
          <a:prstGeom prst="rect">
            <a:avLst/>
          </a:prstGeom>
        </p:spPr>
      </p:pic>
      <p:sp>
        <p:nvSpPr>
          <p:cNvPr id="2" name="TextBox 1">
            <a:extLst>
              <a:ext uri="{FF2B5EF4-FFF2-40B4-BE49-F238E27FC236}">
                <a16:creationId xmlns:a16="http://schemas.microsoft.com/office/drawing/2014/main" id="{793E9FF0-87BD-4B0D-B87F-38FC2E9ADA50}"/>
              </a:ext>
            </a:extLst>
          </p:cNvPr>
          <p:cNvSpPr txBox="1"/>
          <p:nvPr/>
        </p:nvSpPr>
        <p:spPr>
          <a:xfrm>
            <a:off x="3198812" y="1079837"/>
            <a:ext cx="9151864" cy="1015663"/>
          </a:xfrm>
          <a:prstGeom prst="rect">
            <a:avLst/>
          </a:prstGeom>
          <a:noFill/>
          <a:ln>
            <a:noFill/>
          </a:ln>
        </p:spPr>
        <p:txBody>
          <a:bodyPr wrap="none" rtlCol="0" anchor="ctr" anchorCtr="1">
            <a:spAutoFit/>
          </a:bodyPr>
          <a:lstStyle/>
          <a:p>
            <a:r>
              <a:rPr lang="en-US" sz="6000" dirty="0"/>
              <a:t>Employee of the Month </a:t>
            </a:r>
          </a:p>
        </p:txBody>
      </p:sp>
      <p:sp>
        <p:nvSpPr>
          <p:cNvPr id="3" name="TextBox 2">
            <a:extLst>
              <a:ext uri="{FF2B5EF4-FFF2-40B4-BE49-F238E27FC236}">
                <a16:creationId xmlns:a16="http://schemas.microsoft.com/office/drawing/2014/main" id="{FB7CF541-24B0-4045-AFE7-A9C74DC40B51}"/>
              </a:ext>
            </a:extLst>
          </p:cNvPr>
          <p:cNvSpPr txBox="1"/>
          <p:nvPr/>
        </p:nvSpPr>
        <p:spPr>
          <a:xfrm>
            <a:off x="655905" y="3362117"/>
            <a:ext cx="7118839" cy="2800767"/>
          </a:xfrm>
          <a:prstGeom prst="rect">
            <a:avLst/>
          </a:prstGeom>
          <a:noFill/>
          <a:ln>
            <a:noFill/>
          </a:ln>
        </p:spPr>
        <p:txBody>
          <a:bodyPr wrap="square" rtlCol="0" anchor="ctr" anchorCtr="1">
            <a:spAutoFit/>
          </a:bodyPr>
          <a:lstStyle/>
          <a:p>
            <a:pPr algn="ctr"/>
            <a:r>
              <a:rPr lang="en-US" sz="3600" b="1" dirty="0"/>
              <a:t>MARCH 2021</a:t>
            </a:r>
          </a:p>
          <a:p>
            <a:pPr algn="ctr"/>
            <a:endParaRPr lang="en-US" sz="3200" dirty="0"/>
          </a:p>
          <a:p>
            <a:pPr algn="ctr"/>
            <a:r>
              <a:rPr lang="en-US" sz="3600" b="1" dirty="0"/>
              <a:t>Kenyatta “Michelle” Williams</a:t>
            </a:r>
          </a:p>
          <a:p>
            <a:pPr algn="ctr"/>
            <a:r>
              <a:rPr lang="en-US" sz="3600" b="1" dirty="0"/>
              <a:t>Laboratory Support Technician</a:t>
            </a:r>
          </a:p>
          <a:p>
            <a:pPr algn="ctr"/>
            <a:r>
              <a:rPr lang="en-US" sz="3600" b="1" dirty="0"/>
              <a:t>Microbiology &amp; Immunology</a:t>
            </a:r>
            <a:endParaRPr lang="en-US" sz="3200" b="1" dirty="0"/>
          </a:p>
        </p:txBody>
      </p:sp>
      <p:pic>
        <p:nvPicPr>
          <p:cNvPr id="6" name="Picture 5">
            <a:extLst>
              <a:ext uri="{FF2B5EF4-FFF2-40B4-BE49-F238E27FC236}">
                <a16:creationId xmlns:a16="http://schemas.microsoft.com/office/drawing/2014/main" id="{CB089513-109F-4D67-B8A2-170A53E5F8FF}"/>
              </a:ext>
            </a:extLst>
          </p:cNvPr>
          <p:cNvPicPr/>
          <p:nvPr/>
        </p:nvPicPr>
        <p:blipFill rotWithShape="1">
          <a:blip r:embed="rId3"/>
          <a:srcRect l="21296" t="28784" r="67787" b="26456"/>
          <a:stretch/>
        </p:blipFill>
        <p:spPr bwMode="auto">
          <a:xfrm>
            <a:off x="7968294" y="2164241"/>
            <a:ext cx="2971800" cy="3676171"/>
          </a:xfrm>
          <a:prstGeom prst="rect">
            <a:avLst/>
          </a:prstGeom>
          <a:ln w="69850">
            <a:solidFill>
              <a:schemeClr val="bg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623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 of the month committee</a:t>
            </a:r>
          </a:p>
        </p:txBody>
      </p:sp>
      <p:sp>
        <p:nvSpPr>
          <p:cNvPr id="3" name="Content Placeholder 2"/>
          <p:cNvSpPr>
            <a:spLocks noGrp="1"/>
          </p:cNvSpPr>
          <p:nvPr>
            <p:ph idx="1"/>
          </p:nvPr>
        </p:nvSpPr>
        <p:spPr>
          <a:xfrm>
            <a:off x="627632" y="1981200"/>
            <a:ext cx="10933560" cy="4114800"/>
          </a:xfrm>
        </p:spPr>
        <p:txBody>
          <a:bodyPr>
            <a:normAutofit fontScale="25000" lnSpcReduction="20000"/>
          </a:bodyPr>
          <a:lstStyle/>
          <a:p>
            <a:r>
              <a:rPr lang="en-US" sz="12800" dirty="0"/>
              <a:t>Eligibility- FT, Non faculty appt.  Worked at least 5 consecutive calendar years.  </a:t>
            </a:r>
          </a:p>
          <a:p>
            <a:r>
              <a:rPr lang="en-US" sz="12800" dirty="0"/>
              <a:t>3 letters of support from OUHSC personnel (one from direct supervisor)</a:t>
            </a:r>
          </a:p>
          <a:p>
            <a:r>
              <a:rPr lang="en-US" sz="12800" i="1" dirty="0"/>
              <a:t>Nominee must not have received the Employee of the Month award in the past five years. </a:t>
            </a:r>
          </a:p>
          <a:p>
            <a:pPr marL="0" indent="0">
              <a:buNone/>
            </a:pPr>
            <a:endParaRPr lang="en-US" sz="12800" i="1" dirty="0"/>
          </a:p>
          <a:p>
            <a:pPr marL="0" indent="0" algn="ctr">
              <a:buNone/>
            </a:pPr>
            <a:r>
              <a:rPr lang="en-US" sz="12800" dirty="0"/>
              <a:t>Complete eligibility and details can be found on our Staff Senate website.  </a:t>
            </a:r>
          </a:p>
          <a:p>
            <a:pPr marL="0" indent="0">
              <a:buNone/>
            </a:pPr>
            <a:r>
              <a:rPr lang="en-US" sz="9800" dirty="0"/>
              <a:t> </a:t>
            </a:r>
          </a:p>
          <a:p>
            <a:endParaRPr lang="en-US" dirty="0"/>
          </a:p>
        </p:txBody>
      </p:sp>
    </p:spTree>
    <p:extLst>
      <p:ext uri="{BB962C8B-B14F-4D97-AF65-F5344CB8AC3E}">
        <p14:creationId xmlns:p14="http://schemas.microsoft.com/office/powerpoint/2010/main" val="8962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14D2D7-9475-4AE1-BF39-767700CBB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012" y="128320"/>
            <a:ext cx="10820400" cy="6601360"/>
          </a:xfrm>
        </p:spPr>
      </p:pic>
      <p:pic>
        <p:nvPicPr>
          <p:cNvPr id="7" name="Picture 6">
            <a:extLst>
              <a:ext uri="{FF2B5EF4-FFF2-40B4-BE49-F238E27FC236}">
                <a16:creationId xmlns:a16="http://schemas.microsoft.com/office/drawing/2014/main" id="{EFE85FD3-4E9F-4199-85F8-23B86A3D8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3124200"/>
            <a:ext cx="1905000" cy="1905000"/>
          </a:xfrm>
          <a:prstGeom prst="rect">
            <a:avLst/>
          </a:prstGeom>
        </p:spPr>
      </p:pic>
      <p:pic>
        <p:nvPicPr>
          <p:cNvPr id="9" name="Picture 8">
            <a:extLst>
              <a:ext uri="{FF2B5EF4-FFF2-40B4-BE49-F238E27FC236}">
                <a16:creationId xmlns:a16="http://schemas.microsoft.com/office/drawing/2014/main" id="{195EE3F4-1877-4F9E-AA70-2953CD653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9196" y="59318"/>
            <a:ext cx="2056420" cy="2031743"/>
          </a:xfrm>
          <a:prstGeom prst="rect">
            <a:avLst/>
          </a:prstGeom>
        </p:spPr>
      </p:pic>
    </p:spTree>
    <p:extLst>
      <p:ext uri="{BB962C8B-B14F-4D97-AF65-F5344CB8AC3E}">
        <p14:creationId xmlns:p14="http://schemas.microsoft.com/office/powerpoint/2010/main" val="195032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584201"/>
            <a:ext cx="10360501" cy="1219200"/>
          </a:xfrm>
        </p:spPr>
        <p:txBody>
          <a:bodyPr>
            <a:normAutofit/>
          </a:bodyPr>
          <a:lstStyle/>
          <a:p>
            <a:pPr algn="ctr"/>
            <a:r>
              <a:rPr lang="en-US" sz="4400" b="1" dirty="0"/>
              <a:t>Staff EVENTS Committee</a:t>
            </a:r>
          </a:p>
        </p:txBody>
      </p:sp>
      <p:sp>
        <p:nvSpPr>
          <p:cNvPr id="3" name="Content Placeholder 2"/>
          <p:cNvSpPr>
            <a:spLocks noGrp="1"/>
          </p:cNvSpPr>
          <p:nvPr>
            <p:ph idx="1"/>
          </p:nvPr>
        </p:nvSpPr>
        <p:spPr>
          <a:xfrm>
            <a:off x="4037012" y="2413001"/>
            <a:ext cx="6916575" cy="3378199"/>
          </a:xfrm>
        </p:spPr>
        <p:txBody>
          <a:bodyPr>
            <a:normAutofit/>
          </a:bodyPr>
          <a:lstStyle/>
          <a:p>
            <a:pPr marL="0" indent="0">
              <a:buNone/>
            </a:pPr>
            <a:endParaRPr lang="en-US" dirty="0"/>
          </a:p>
          <a:p>
            <a:pPr marL="0" indent="0" algn="ctr">
              <a:buNone/>
            </a:pPr>
            <a:r>
              <a:rPr lang="en-US" dirty="0"/>
              <a:t>Staff Events committee meeting March 2</a:t>
            </a:r>
            <a:r>
              <a:rPr lang="en-US" baseline="30000" dirty="0"/>
              <a:t>nd</a:t>
            </a:r>
            <a:r>
              <a:rPr lang="en-US" dirty="0"/>
              <a:t>.  Will provide update following the meeting. </a:t>
            </a:r>
          </a:p>
          <a:p>
            <a:pPr marL="0" indent="0">
              <a:buNone/>
            </a:pPr>
            <a:endParaRPr lang="en-US" dirty="0"/>
          </a:p>
          <a:p>
            <a:pPr marL="0" indent="0">
              <a:buNone/>
            </a:pPr>
            <a:endParaRPr lang="en-US" dirty="0"/>
          </a:p>
        </p:txBody>
      </p:sp>
      <p:grpSp>
        <p:nvGrpSpPr>
          <p:cNvPr id="4" name="Group 3">
            <a:extLst>
              <a:ext uri="{FF2B5EF4-FFF2-40B4-BE49-F238E27FC236}">
                <a16:creationId xmlns:a16="http://schemas.microsoft.com/office/drawing/2014/main" id="{B8DDE19D-D68B-4E5E-A1F0-F436E1A50FA4}"/>
              </a:ext>
            </a:extLst>
          </p:cNvPr>
          <p:cNvGrpSpPr/>
          <p:nvPr/>
        </p:nvGrpSpPr>
        <p:grpSpPr>
          <a:xfrm>
            <a:off x="989012" y="2133600"/>
            <a:ext cx="2895600" cy="3657600"/>
            <a:chOff x="362829" y="1193801"/>
            <a:chExt cx="2014366" cy="2436870"/>
          </a:xfrm>
        </p:grpSpPr>
        <p:pic>
          <p:nvPicPr>
            <p:cNvPr id="13314" name="Picture 2" descr="Sesame Street character, Super Grover in helmet, Clip Art free image">
              <a:extLst>
                <a:ext uri="{FF2B5EF4-FFF2-40B4-BE49-F238E27FC236}">
                  <a16:creationId xmlns:a16="http://schemas.microsoft.com/office/drawing/2014/main" id="{E8EC5E9E-7061-4DE2-8F9B-E8CF69A17A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829" y="1193801"/>
              <a:ext cx="2014366" cy="243687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ile:Lightning Bolt on Circle.svg - Wikipedia">
              <a:extLst>
                <a:ext uri="{FF2B5EF4-FFF2-40B4-BE49-F238E27FC236}">
                  <a16:creationId xmlns:a16="http://schemas.microsoft.com/office/drawing/2014/main" id="{46B7578D-7A07-435F-A08B-98FCB236F0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438" y="1965898"/>
              <a:ext cx="811764" cy="889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33D1C8-67A5-4E52-B4C1-AB50208CF3B3}"/>
                </a:ext>
              </a:extLst>
            </p:cNvPr>
            <p:cNvSpPr txBox="1"/>
            <p:nvPr/>
          </p:nvSpPr>
          <p:spPr>
            <a:xfrm rot="20175457">
              <a:off x="966708" y="2241122"/>
              <a:ext cx="753482" cy="338554"/>
            </a:xfrm>
            <a:prstGeom prst="rect">
              <a:avLst/>
            </a:prstGeom>
            <a:noFill/>
            <a:ln>
              <a:noFill/>
            </a:ln>
          </p:spPr>
          <p:txBody>
            <a:bodyPr wrap="square" rtlCol="0" anchor="ctr" anchorCtr="1">
              <a:spAutoFit/>
            </a:bodyPr>
            <a:lstStyle/>
            <a:p>
              <a:r>
                <a:rPr lang="en-US" sz="1600" b="1" dirty="0">
                  <a:solidFill>
                    <a:schemeClr val="bg1"/>
                  </a:solidFill>
                  <a:effectLst>
                    <a:outerShdw blurRad="38100" dist="38100" dir="2700000" algn="tl">
                      <a:srgbClr val="000000">
                        <a:alpha val="43137"/>
                      </a:srgbClr>
                    </a:outerShdw>
                  </a:effectLst>
                </a:rPr>
                <a:t>STAFF</a:t>
              </a:r>
            </a:p>
          </p:txBody>
        </p:sp>
      </p:grpSp>
    </p:spTree>
    <p:extLst>
      <p:ext uri="{BB962C8B-B14F-4D97-AF65-F5344CB8AC3E}">
        <p14:creationId xmlns:p14="http://schemas.microsoft.com/office/powerpoint/2010/main" val="4860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wards Background Images | Free Vectors, Stock Photos &amp; PSD">
            <a:extLst>
              <a:ext uri="{FF2B5EF4-FFF2-40B4-BE49-F238E27FC236}">
                <a16:creationId xmlns:a16="http://schemas.microsoft.com/office/drawing/2014/main" id="{05C5C9AC-9155-4963-A2C4-B81E6DBF5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26"/>
          <a:stretch/>
        </p:blipFill>
        <p:spPr bwMode="auto">
          <a:xfrm>
            <a:off x="0" y="16213"/>
            <a:ext cx="12114212" cy="68417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88C4503-976F-4DFB-A712-2B51FAFD06C5}"/>
              </a:ext>
            </a:extLst>
          </p:cNvPr>
          <p:cNvSpPr>
            <a:spLocks noGrp="1"/>
          </p:cNvSpPr>
          <p:nvPr>
            <p:ph type="title"/>
          </p:nvPr>
        </p:nvSpPr>
        <p:spPr>
          <a:xfrm>
            <a:off x="877093" y="228600"/>
            <a:ext cx="10360025" cy="1219200"/>
          </a:xfrm>
        </p:spPr>
        <p:txBody>
          <a:bodyPr>
            <a:normAutofit/>
          </a:bodyPr>
          <a:lstStyle/>
          <a:p>
            <a:pPr algn="ctr"/>
            <a:r>
              <a:rPr lang="en-US" sz="4400" b="1" dirty="0"/>
              <a:t>Employee recognition Committee</a:t>
            </a:r>
          </a:p>
        </p:txBody>
      </p:sp>
      <p:sp>
        <p:nvSpPr>
          <p:cNvPr id="5" name="TextBox 4">
            <a:extLst>
              <a:ext uri="{FF2B5EF4-FFF2-40B4-BE49-F238E27FC236}">
                <a16:creationId xmlns:a16="http://schemas.microsoft.com/office/drawing/2014/main" id="{ACCC339F-4C43-4C8C-B22F-09FCA57F4C51}"/>
              </a:ext>
            </a:extLst>
          </p:cNvPr>
          <p:cNvSpPr txBox="1"/>
          <p:nvPr/>
        </p:nvSpPr>
        <p:spPr>
          <a:xfrm>
            <a:off x="4265612" y="2963770"/>
            <a:ext cx="7543800" cy="2677656"/>
          </a:xfrm>
          <a:prstGeom prst="rect">
            <a:avLst/>
          </a:prstGeom>
          <a:noFill/>
          <a:ln>
            <a:noFill/>
          </a:ln>
        </p:spPr>
        <p:txBody>
          <a:bodyPr wrap="square" rtlCol="0" anchor="ctr" anchorCtr="1">
            <a:spAutoFit/>
          </a:bodyPr>
          <a:lstStyle/>
          <a:p>
            <a:pPr marL="342900" indent="-342900">
              <a:buFont typeface="Wingdings" panose="05000000000000000000" pitchFamily="2" charset="2"/>
              <a:buChar char="v"/>
            </a:pPr>
            <a:r>
              <a:rPr lang="en-US" dirty="0"/>
              <a:t>Our Annual Employee Recognition</a:t>
            </a:r>
          </a:p>
          <a:p>
            <a:r>
              <a:rPr lang="en-US" dirty="0"/>
              <a:t>    Will be held this year in April as a virtual Event.  </a:t>
            </a:r>
          </a:p>
          <a:p>
            <a:endParaRPr lang="en-US" dirty="0"/>
          </a:p>
          <a:p>
            <a:pPr marL="342900" indent="-342900">
              <a:buFont typeface="Wingdings" panose="05000000000000000000" pitchFamily="2" charset="2"/>
              <a:buChar char="v"/>
            </a:pPr>
            <a:r>
              <a:rPr lang="en-US" dirty="0"/>
              <a:t>Award Recipients should have received communication via email.</a:t>
            </a:r>
          </a:p>
          <a:p>
            <a:endParaRPr lang="en-US" dirty="0"/>
          </a:p>
          <a:p>
            <a:r>
              <a:rPr lang="en-US" dirty="0"/>
              <a:t>More details to follow soon…</a:t>
            </a:r>
          </a:p>
        </p:txBody>
      </p:sp>
    </p:spTree>
    <p:extLst>
      <p:ext uri="{BB962C8B-B14F-4D97-AF65-F5344CB8AC3E}">
        <p14:creationId xmlns:p14="http://schemas.microsoft.com/office/powerpoint/2010/main" val="280378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1" y="457200"/>
            <a:ext cx="10360501" cy="787400"/>
          </a:xfrm>
        </p:spPr>
        <p:txBody>
          <a:bodyPr/>
          <a:lstStyle/>
          <a:p>
            <a:pPr algn="ctr"/>
            <a:r>
              <a:rPr lang="en-US" dirty="0"/>
              <a:t>New business and announcements</a:t>
            </a:r>
          </a:p>
        </p:txBody>
      </p:sp>
      <p:sp>
        <p:nvSpPr>
          <p:cNvPr id="3" name="Content Placeholder 2"/>
          <p:cNvSpPr>
            <a:spLocks noGrp="1"/>
          </p:cNvSpPr>
          <p:nvPr>
            <p:ph idx="1"/>
          </p:nvPr>
        </p:nvSpPr>
        <p:spPr>
          <a:xfrm>
            <a:off x="350531" y="1371600"/>
            <a:ext cx="11315024" cy="4470400"/>
          </a:xfrm>
        </p:spPr>
        <p:txBody>
          <a:bodyPr>
            <a:normAutofit lnSpcReduction="10000"/>
          </a:bodyPr>
          <a:lstStyle/>
          <a:p>
            <a:pPr marL="0" indent="0">
              <a:buNone/>
            </a:pPr>
            <a:r>
              <a:rPr lang="en-US" dirty="0"/>
              <a:t>THE FOLLOWING SLIDES ARE THE UPCOMING EVENTS FOR OUHSC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IF YOUR DEPARTMENT WOULD LIKE AN </a:t>
            </a:r>
          </a:p>
          <a:p>
            <a:pPr marL="0" indent="0">
              <a:buNone/>
            </a:pPr>
            <a:r>
              <a:rPr lang="en-US" dirty="0"/>
              <a:t>EVENT FEATURED HERE PLEASE EMAIL </a:t>
            </a:r>
            <a:r>
              <a:rPr lang="en-US" b="1" dirty="0">
                <a:hlinkClick r:id="rId2">
                  <a:extLst>
                    <a:ext uri="{A12FA001-AC4F-418D-AE19-62706E023703}">
                      <ahyp:hlinkClr xmlns:ahyp="http://schemas.microsoft.com/office/drawing/2018/hyperlinkcolor" val="tx"/>
                    </a:ext>
                  </a:extLst>
                </a:hlinkClick>
              </a:rPr>
              <a:t>Nancy-Geiger@ouhsc.edu</a:t>
            </a:r>
            <a:r>
              <a:rPr lang="en-US" b="1" dirty="0"/>
              <a:t> </a:t>
            </a:r>
          </a:p>
          <a:p>
            <a:endParaRPr lang="en-US" b="1" dirty="0"/>
          </a:p>
          <a:p>
            <a:pPr marL="0" indent="0">
              <a:buNone/>
            </a:pPr>
            <a:endParaRPr lang="en-US" dirty="0"/>
          </a:p>
        </p:txBody>
      </p:sp>
      <p:pic>
        <p:nvPicPr>
          <p:cNvPr id="10250" name="Picture 10" descr="Free Mark Your Calendar Png, Download Free Clip Art, Free Clip Art on  Clipart Library">
            <a:extLst>
              <a:ext uri="{FF2B5EF4-FFF2-40B4-BE49-F238E27FC236}">
                <a16:creationId xmlns:a16="http://schemas.microsoft.com/office/drawing/2014/main" id="{D35DB77F-2177-4EE8-82FC-629DBE44B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2778">
            <a:off x="7814223" y="1934098"/>
            <a:ext cx="3618825" cy="334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2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87EE1-43DF-4EAC-BE7E-A416484AAF13}"/>
              </a:ext>
            </a:extLst>
          </p:cNvPr>
          <p:cNvSpPr>
            <a:spLocks noGrp="1"/>
          </p:cNvSpPr>
          <p:nvPr>
            <p:ph idx="1"/>
          </p:nvPr>
        </p:nvSpPr>
        <p:spPr>
          <a:xfrm>
            <a:off x="150812" y="226641"/>
            <a:ext cx="11734800" cy="6308725"/>
          </a:xfrm>
        </p:spPr>
        <p:txBody>
          <a:bodyPr>
            <a:normAutofit fontScale="25000" lnSpcReduction="20000"/>
          </a:bodyPr>
          <a:lstStyle/>
          <a:p>
            <a:pPr marL="0" indent="0">
              <a:buNone/>
            </a:pPr>
            <a:r>
              <a:rPr lang="en-US" sz="11200" b="1" dirty="0"/>
              <a:t>VOLUNTEERS NEEDED: </a:t>
            </a:r>
          </a:p>
          <a:p>
            <a:pPr marL="0" indent="0">
              <a:buNone/>
            </a:pPr>
            <a:endParaRPr lang="en-US" sz="11200" dirty="0"/>
          </a:p>
          <a:p>
            <a:pPr marL="0" indent="0">
              <a:buNone/>
            </a:pPr>
            <a:r>
              <a:rPr lang="en-US" sz="8000" dirty="0"/>
              <a:t>OU Health is seeking volunteers for their upcoming 65+ COVID-19 Vaccine Clinics. Opportunities to sign up through March are available. </a:t>
            </a:r>
          </a:p>
          <a:p>
            <a:pPr marL="0" indent="0">
              <a:buNone/>
            </a:pPr>
            <a:endParaRPr lang="en-US" dirty="0"/>
          </a:p>
          <a:p>
            <a:pPr marL="0" indent="0">
              <a:buNone/>
            </a:pPr>
            <a:endParaRPr lang="en-US" dirty="0"/>
          </a:p>
          <a:p>
            <a:pPr marL="0" indent="0">
              <a:buNone/>
            </a:pPr>
            <a:r>
              <a:rPr lang="en-US" sz="8000" b="1" dirty="0">
                <a:hlinkClick r:id="rId2">
                  <a:extLst>
                    <a:ext uri="{A12FA001-AC4F-418D-AE19-62706E023703}">
                      <ahyp:hlinkClr xmlns:ahyp="http://schemas.microsoft.com/office/drawing/2018/hyperlinkcolor" val="tx"/>
                    </a:ext>
                  </a:extLst>
                </a:hlinkClick>
              </a:rPr>
              <a:t>VOLUNTEER ROLES</a:t>
            </a:r>
            <a:r>
              <a:rPr lang="en-US" sz="8000" dirty="0"/>
              <a:t>:</a:t>
            </a:r>
          </a:p>
          <a:p>
            <a:pPr marL="0" lvl="0" indent="0">
              <a:buNone/>
            </a:pPr>
            <a:r>
              <a:rPr lang="en-US" sz="8000" dirty="0"/>
              <a:t>Clinical Volunteers - College of Medicine: </a:t>
            </a:r>
          </a:p>
          <a:p>
            <a:pPr marL="0" lvl="0" indent="0">
              <a:buNone/>
            </a:pPr>
            <a:r>
              <a:rPr lang="en-US" sz="8000" dirty="0"/>
              <a:t>Vaccinate and monitor patients. The Clinical Volunteers require documented training.</a:t>
            </a:r>
          </a:p>
          <a:p>
            <a:pPr marL="0" lvl="0" indent="0">
              <a:buNone/>
            </a:pPr>
            <a:r>
              <a:rPr lang="en-US" sz="8000" dirty="0"/>
              <a:t>Clinical Volunteers - OU Health: Vaccinate and monitor patients. The Clinical Volunteers require documented training</a:t>
            </a:r>
          </a:p>
          <a:p>
            <a:pPr marL="0" lvl="0" indent="0" fontAlgn="base">
              <a:buNone/>
            </a:pPr>
            <a:r>
              <a:rPr lang="en-US" sz="8000" dirty="0"/>
              <a:t>Administrative: Check in patients via the database system and document their vaccination status.</a:t>
            </a:r>
          </a:p>
          <a:p>
            <a:pPr marL="0" lvl="0" indent="0" fontAlgn="base">
              <a:buNone/>
            </a:pPr>
            <a:r>
              <a:rPr lang="en-US" sz="8000" dirty="0"/>
              <a:t>Runners/Greeters: Support administrative/organization/wayfinding needs during the clinic. </a:t>
            </a:r>
          </a:p>
          <a:p>
            <a:pPr marL="0" lvl="0" indent="0" fontAlgn="base">
              <a:buNone/>
            </a:pPr>
            <a:r>
              <a:rPr lang="en-US" dirty="0"/>
              <a:t> </a:t>
            </a:r>
          </a:p>
          <a:p>
            <a:pPr marL="0" indent="0">
              <a:buNone/>
            </a:pPr>
            <a:r>
              <a:rPr lang="en-US" sz="8000" b="1" dirty="0"/>
              <a:t>Please direct questions to Kyli Fitzgerald, OU Physicians, at </a:t>
            </a:r>
            <a:r>
              <a:rPr lang="en-US" sz="8000" b="1" u="sng" dirty="0">
                <a:hlinkClick r:id="rId3">
                  <a:extLst>
                    <a:ext uri="{A12FA001-AC4F-418D-AE19-62706E023703}">
                      <ahyp:hlinkClr xmlns:ahyp="http://schemas.microsoft.com/office/drawing/2018/hyperlinkcolor" val="tx"/>
                    </a:ext>
                  </a:extLst>
                </a:hlinkClick>
              </a:rPr>
              <a:t>Kyli-Fitzgerald@ouhsc.edu</a:t>
            </a:r>
            <a:r>
              <a:rPr lang="en-US" sz="8000" b="1" dirty="0"/>
              <a:t>.</a:t>
            </a:r>
          </a:p>
          <a:p>
            <a:pPr marL="0" indent="0">
              <a:buNone/>
            </a:pPr>
            <a:endParaRPr lang="en-US" sz="3200" b="1" dirty="0"/>
          </a:p>
          <a:p>
            <a:pPr marL="0" indent="0">
              <a:buNone/>
            </a:pPr>
            <a:endParaRPr lang="en-US" dirty="0"/>
          </a:p>
        </p:txBody>
      </p:sp>
      <p:sp>
        <p:nvSpPr>
          <p:cNvPr id="4" name="Title 1">
            <a:extLst>
              <a:ext uri="{FF2B5EF4-FFF2-40B4-BE49-F238E27FC236}">
                <a16:creationId xmlns:a16="http://schemas.microsoft.com/office/drawing/2014/main" id="{4D1DA9C9-4232-42BD-81CC-34DF48C67B99}"/>
              </a:ext>
            </a:extLst>
          </p:cNvPr>
          <p:cNvSpPr txBox="1">
            <a:spLocks/>
          </p:cNvSpPr>
          <p:nvPr/>
        </p:nvSpPr>
        <p:spPr>
          <a:xfrm>
            <a:off x="0" y="25400"/>
            <a:ext cx="10512862" cy="838200"/>
          </a:xfrm>
          <a:prstGeom prst="rect">
            <a:avLst/>
          </a:prstGeom>
        </p:spPr>
        <p:txBody>
          <a:bodyPr>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endParaRPr lang="en-US" sz="4000" b="1" dirty="0">
              <a:solidFill>
                <a:srgbClr val="FFFFFF"/>
              </a:solidFill>
              <a:latin typeface="Calibri" panose="020F0502020204030204" pitchFamily="34" charset="0"/>
            </a:endParaRPr>
          </a:p>
        </p:txBody>
      </p:sp>
      <p:pic>
        <p:nvPicPr>
          <p:cNvPr id="11276" name="Picture 12" descr="Support For New Members – HudUCU">
            <a:extLst>
              <a:ext uri="{FF2B5EF4-FFF2-40B4-BE49-F238E27FC236}">
                <a16:creationId xmlns:a16="http://schemas.microsoft.com/office/drawing/2014/main" id="{59A293F3-06C9-4BFB-A44A-A5AD94B8F6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067"/>
          <a:stretch/>
        </p:blipFill>
        <p:spPr bwMode="auto">
          <a:xfrm>
            <a:off x="6170612" y="25400"/>
            <a:ext cx="5116815" cy="313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ECFB89-2328-4D57-BF3E-8BC7BDE29845}"/>
              </a:ext>
            </a:extLst>
          </p:cNvPr>
          <p:cNvGrpSpPr/>
          <p:nvPr/>
        </p:nvGrpSpPr>
        <p:grpSpPr>
          <a:xfrm>
            <a:off x="150812" y="152400"/>
            <a:ext cx="11887200" cy="6400800"/>
            <a:chOff x="150812" y="152400"/>
            <a:chExt cx="11887200" cy="6400800"/>
          </a:xfrm>
        </p:grpSpPr>
        <p:pic>
          <p:nvPicPr>
            <p:cNvPr id="6146" name="Picture 21" descr="A close up of a sign&#10;&#10;Description automatically generated">
              <a:extLst>
                <a:ext uri="{FF2B5EF4-FFF2-40B4-BE49-F238E27FC236}">
                  <a16:creationId xmlns:a16="http://schemas.microsoft.com/office/drawing/2014/main" id="{862CC81B-CE9E-4A50-B817-18860CD16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7" y="152400"/>
              <a:ext cx="5619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0944FF6-ACE5-4CD6-B262-AA7BF2C77C9C}"/>
                </a:ext>
              </a:extLst>
            </p:cNvPr>
            <p:cNvSpPr/>
            <p:nvPr/>
          </p:nvSpPr>
          <p:spPr>
            <a:xfrm>
              <a:off x="150812" y="1447800"/>
              <a:ext cx="11887200" cy="4508927"/>
            </a:xfrm>
            <a:prstGeom prst="rect">
              <a:avLst/>
            </a:prstGeom>
          </p:spPr>
          <p:txBody>
            <a:bodyPr wrap="square">
              <a:spAutoFit/>
            </a:bodyPr>
            <a:lstStyle/>
            <a:p>
              <a:pPr marL="91440" marR="88900">
                <a:spcBef>
                  <a:spcPts val="0"/>
                </a:spcBef>
                <a:spcAft>
                  <a:spcPts val="0"/>
                </a:spcAft>
              </a:pPr>
              <a:r>
                <a:rPr lang="en-US" sz="2000" b="1" dirty="0">
                  <a:solidFill>
                    <a:srgbClr val="333333"/>
                  </a:solidFill>
                  <a:latin typeface="Calibri Light" panose="020F0302020204030204" pitchFamily="34" charset="0"/>
                  <a:ea typeface="MS PGothic" panose="020B0600070205080204" pitchFamily="34" charset="-128"/>
                </a:rPr>
                <a:t>The OU HR Learning and Organizational Development Team (L&amp;OD) is offering some really great resources via our online platform! These online classes are not only tailored to fit our remote working situation, but some of them also address our current world events involving COVID-19.</a:t>
              </a:r>
              <a:endParaRPr lang="en-US" sz="2000" dirty="0">
                <a:latin typeface="Calibri" panose="020F0502020204030204" pitchFamily="34" charset="0"/>
                <a:ea typeface="MS PGothic" panose="020B0600070205080204" pitchFamily="34" charset="-128"/>
              </a:endParaRPr>
            </a:p>
            <a:p>
              <a:pPr marL="91440" marR="91440">
                <a:spcBef>
                  <a:spcPts val="600"/>
                </a:spcBef>
                <a:spcAft>
                  <a:spcPts val="0"/>
                </a:spcAft>
              </a:pPr>
              <a:endParaRPr lang="en-US" sz="1000" b="1" dirty="0">
                <a:solidFill>
                  <a:srgbClr val="333333"/>
                </a:solidFill>
                <a:latin typeface="Calibri Light" panose="020F0302020204030204" pitchFamily="34" charset="0"/>
                <a:ea typeface="MS PGothic" panose="020B0600070205080204" pitchFamily="34" charset="-128"/>
              </a:endParaRPr>
            </a:p>
            <a:p>
              <a:pPr marL="91440" marR="91440">
                <a:spcBef>
                  <a:spcPts val="600"/>
                </a:spcBef>
                <a:spcAft>
                  <a:spcPts val="0"/>
                </a:spcAft>
              </a:pPr>
              <a:r>
                <a:rPr lang="en-US" sz="2000" b="1" dirty="0">
                  <a:solidFill>
                    <a:srgbClr val="333333"/>
                  </a:solidFill>
                  <a:latin typeface="Calibri Light" panose="020F0302020204030204" pitchFamily="34" charset="0"/>
                  <a:ea typeface="MS PGothic" panose="020B0600070205080204" pitchFamily="34" charset="-128"/>
                </a:rPr>
                <a:t>Visit the OU Training Calendar and click on the Online tab to see all the available classes. All classes are shown for the campus on which you normally work. </a:t>
              </a:r>
              <a:r>
                <a:rPr lang="en-US" sz="2000" b="1" u="sng" dirty="0">
                  <a:solidFill>
                    <a:srgbClr val="0563C1"/>
                  </a:solidFill>
                  <a:latin typeface="Calibri Light" panose="020F0302020204030204" pitchFamily="34" charset="0"/>
                  <a:ea typeface="MS PGothic" panose="020B0600070205080204" pitchFamily="34" charset="-128"/>
                  <a:hlinkClick r:id="rId4"/>
                </a:rPr>
                <a:t>apps.hr.ou.edu/</a:t>
              </a:r>
              <a:r>
                <a:rPr lang="en-US" sz="2000" b="1" u="sng" dirty="0" err="1">
                  <a:solidFill>
                    <a:srgbClr val="0563C1"/>
                  </a:solidFill>
                  <a:latin typeface="Calibri Light" panose="020F0302020204030204" pitchFamily="34" charset="0"/>
                  <a:ea typeface="MS PGothic" panose="020B0600070205080204" pitchFamily="34" charset="-128"/>
                  <a:hlinkClick r:id="rId4"/>
                </a:rPr>
                <a:t>ClassCalendar</a:t>
              </a:r>
              <a:endParaRPr lang="en-US" sz="2000" b="1" u="sng" dirty="0">
                <a:solidFill>
                  <a:srgbClr val="0563C1"/>
                </a:solidFill>
                <a:latin typeface="Calibri Light" panose="020F0302020204030204" pitchFamily="34" charset="0"/>
                <a:ea typeface="MS PGothic" panose="020B0600070205080204" pitchFamily="34" charset="-128"/>
              </a:endParaRPr>
            </a:p>
            <a:p>
              <a:pPr marL="91440" marR="91440">
                <a:spcBef>
                  <a:spcPts val="600"/>
                </a:spcBef>
                <a:spcAft>
                  <a:spcPts val="0"/>
                </a:spcAft>
              </a:pPr>
              <a:endParaRPr lang="en-US" b="1" u="sng" dirty="0">
                <a:solidFill>
                  <a:srgbClr val="0563C1"/>
                </a:solidFill>
                <a:latin typeface="Calibri Light" panose="020F0302020204030204" pitchFamily="34" charset="0"/>
                <a:ea typeface="MS PGothic" panose="020B0600070205080204" pitchFamily="34" charset="-128"/>
              </a:endParaRPr>
            </a:p>
            <a:p>
              <a:pPr marL="91440" marR="91440">
                <a:spcBef>
                  <a:spcPts val="600"/>
                </a:spcBef>
                <a:spcAft>
                  <a:spcPts val="0"/>
                </a:spcAft>
              </a:pPr>
              <a:r>
                <a:rPr lang="en-US" sz="1800" dirty="0">
                  <a:solidFill>
                    <a:schemeClr val="bg1"/>
                  </a:solidFill>
                  <a:latin typeface="Calibri Light" panose="020F0302020204030204" pitchFamily="34" charset="0"/>
                  <a:ea typeface="MS PGothic" panose="020B0600070205080204" pitchFamily="34" charset="-128"/>
                </a:rPr>
                <a:t>Check out some of their current classes:</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Emotional Intelligence (part 1 and 2)		</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Employee Engagement: Fundamentals, Impact, and Strategies</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Effective Delegation (Part 1) Delegating vs Abdicating </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Employee Engagement:  5 Generations in the Workplace</a:t>
              </a:r>
            </a:p>
            <a:p>
              <a:pPr marL="434340" marR="91440" indent="-342900">
                <a:spcBef>
                  <a:spcPts val="600"/>
                </a:spcBef>
                <a:spcAft>
                  <a:spcPts val="0"/>
                </a:spcAft>
                <a:buFont typeface="Arial" panose="020B0604020202020204" pitchFamily="34" charset="0"/>
                <a:buChar char="•"/>
              </a:pPr>
              <a:r>
                <a:rPr lang="en-US" sz="1800" dirty="0">
                  <a:solidFill>
                    <a:schemeClr val="bg1"/>
                  </a:solidFill>
                  <a:latin typeface="Calibri Light" panose="020F0302020204030204" pitchFamily="34" charset="0"/>
                  <a:ea typeface="MS PGothic" panose="020B0600070205080204" pitchFamily="34" charset="-128"/>
                </a:rPr>
                <a:t>Health Conflict I:  Disagree in a Healthy Manner</a:t>
              </a:r>
              <a:endParaRPr lang="en-US" sz="1800" dirty="0">
                <a:latin typeface="Calibri" panose="020F0502020204030204" pitchFamily="34" charset="0"/>
                <a:ea typeface="MS PGothic" panose="020B0600070205080204" pitchFamily="34" charset="-128"/>
              </a:endParaRPr>
            </a:p>
          </p:txBody>
        </p:sp>
        <p:sp>
          <p:nvSpPr>
            <p:cNvPr id="6" name="Content Placeholder 3">
              <a:extLst>
                <a:ext uri="{FF2B5EF4-FFF2-40B4-BE49-F238E27FC236}">
                  <a16:creationId xmlns:a16="http://schemas.microsoft.com/office/drawing/2014/main" id="{A7B7A7DB-1E79-4117-A4DE-C747290FF77C}"/>
                </a:ext>
              </a:extLst>
            </p:cNvPr>
            <p:cNvSpPr txBox="1">
              <a:spLocks/>
            </p:cNvSpPr>
            <p:nvPr/>
          </p:nvSpPr>
          <p:spPr>
            <a:xfrm>
              <a:off x="6399212" y="3495697"/>
              <a:ext cx="5308600" cy="3057503"/>
            </a:xfrm>
            <a:prstGeom prst="rect">
              <a:avLst/>
            </a:prstGeom>
            <a:ln w="25400">
              <a:solidFill>
                <a:schemeClr val="bg1"/>
              </a:solidFill>
            </a:ln>
          </p:spPr>
          <p:txBody>
            <a:bodyPr>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600" b="1" u="sng" dirty="0">
                  <a:solidFill>
                    <a:schemeClr val="bg1"/>
                  </a:solidFill>
                </a:rPr>
                <a:t>Linked In Learning: On-Demand Learning</a:t>
              </a:r>
            </a:p>
            <a:p>
              <a:pPr marL="0" indent="0">
                <a:buFont typeface="Arial" pitchFamily="34" charset="0"/>
                <a:buNone/>
              </a:pPr>
              <a:r>
                <a:rPr lang="en-US" sz="1600" dirty="0">
                  <a:hlinkClick r:id="rId5"/>
                </a:rPr>
                <a:t>https://hr.ou.edu/Employees/Career-Development/Learning-Development</a:t>
              </a:r>
              <a:endParaRPr lang="en-US" sz="1600" dirty="0"/>
            </a:p>
            <a:p>
              <a:pPr marL="0" indent="0">
                <a:buFont typeface="Arial" pitchFamily="34" charset="0"/>
                <a:buNone/>
              </a:pPr>
              <a:r>
                <a:rPr lang="en-US" sz="2000" dirty="0"/>
                <a:t> </a:t>
              </a:r>
            </a:p>
            <a:p>
              <a:pPr marL="0" indent="0">
                <a:buFont typeface="Arial" pitchFamily="34" charset="0"/>
                <a:buNone/>
              </a:pPr>
              <a:endParaRPr lang="en-US" dirty="0"/>
            </a:p>
            <a:p>
              <a:pPr marL="0" indent="0">
                <a:buFont typeface="Arial" pitchFamily="34" charset="0"/>
                <a:buNone/>
              </a:pPr>
              <a:r>
                <a:rPr lang="en-US" sz="1600" b="1" dirty="0"/>
                <a:t>Issues:</a:t>
              </a:r>
            </a:p>
            <a:p>
              <a:pPr marL="0" indent="0">
                <a:buFont typeface="Arial" pitchFamily="34" charset="0"/>
                <a:buNone/>
              </a:pPr>
              <a:r>
                <a:rPr lang="en-US" sz="1600" dirty="0">
                  <a:hlinkClick r:id="rId6"/>
                </a:rPr>
                <a:t>servicedesk@ouhsc.edu</a:t>
              </a:r>
              <a:r>
                <a:rPr lang="en-US" sz="1600" dirty="0"/>
                <a:t> </a:t>
              </a:r>
              <a:endParaRPr lang="en-US" sz="2400" dirty="0"/>
            </a:p>
          </p:txBody>
        </p:sp>
        <p:pic>
          <p:nvPicPr>
            <p:cNvPr id="7" name="Picture 6">
              <a:extLst>
                <a:ext uri="{FF2B5EF4-FFF2-40B4-BE49-F238E27FC236}">
                  <a16:creationId xmlns:a16="http://schemas.microsoft.com/office/drawing/2014/main" id="{7B39337F-B4B9-4CF3-8444-8DAAA5F3F013}"/>
                </a:ext>
              </a:extLst>
            </p:cNvPr>
            <p:cNvPicPr>
              <a:picLocks noChangeAspect="1"/>
            </p:cNvPicPr>
            <p:nvPr/>
          </p:nvPicPr>
          <p:blipFill>
            <a:blip r:embed="rId7"/>
            <a:stretch>
              <a:fillRect/>
            </a:stretch>
          </p:blipFill>
          <p:spPr>
            <a:xfrm>
              <a:off x="9447212" y="4495800"/>
              <a:ext cx="1752318" cy="1971358"/>
            </a:xfrm>
            <a:prstGeom prst="rect">
              <a:avLst/>
            </a:prstGeom>
            <a:noFill/>
            <a:ln w="22225">
              <a:solidFill>
                <a:schemeClr val="tx1"/>
              </a:solidFill>
            </a:ln>
          </p:spPr>
        </p:pic>
      </p:grpSp>
    </p:spTree>
    <p:extLst>
      <p:ext uri="{BB962C8B-B14F-4D97-AF65-F5344CB8AC3E}">
        <p14:creationId xmlns:p14="http://schemas.microsoft.com/office/powerpoint/2010/main" val="22462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descr="***OU News*** OU College of Nursing Receives Anonymous $2 Million Gift">
            <a:extLst>
              <a:ext uri="{FF2B5EF4-FFF2-40B4-BE49-F238E27FC236}">
                <a16:creationId xmlns:a16="http://schemas.microsoft.com/office/drawing/2014/main" id="{D33B5D47-1E9D-49E1-BBF3-FD905BB9C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2" y="1752600"/>
            <a:ext cx="717484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7069CE3-AC6B-4E91-9DFE-ABD7EA603571}"/>
              </a:ext>
            </a:extLst>
          </p:cNvPr>
          <p:cNvSpPr/>
          <p:nvPr/>
        </p:nvSpPr>
        <p:spPr>
          <a:xfrm>
            <a:off x="379412" y="1546958"/>
            <a:ext cx="4343400" cy="4154984"/>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rPr>
              <a:t>OU College of Nursing Received an Anonymous $2 million Gift!</a:t>
            </a:r>
          </a:p>
          <a:p>
            <a:r>
              <a:rPr lang="en-US" dirty="0">
                <a:latin typeface="Calibri" panose="020F0502020204030204" pitchFamily="34" charset="0"/>
                <a:ea typeface="Times New Roman" panose="02020603050405020304" pitchFamily="18" charset="0"/>
              </a:rPr>
              <a:t>This generous donation will anchor funding for an expansion of facilities for our simulation clinic, including an acute care simulation center, a clinical assessment lab, and a universal-design apartment home to support nursing education at all levels. </a:t>
            </a:r>
            <a:endParaRPr lang="en-US" dirty="0"/>
          </a:p>
        </p:txBody>
      </p:sp>
      <p:grpSp>
        <p:nvGrpSpPr>
          <p:cNvPr id="5" name="Group 4">
            <a:extLst>
              <a:ext uri="{FF2B5EF4-FFF2-40B4-BE49-F238E27FC236}">
                <a16:creationId xmlns:a16="http://schemas.microsoft.com/office/drawing/2014/main" id="{5CDCD7D7-7C28-4F4E-A5A7-2762FE13F41A}"/>
              </a:ext>
            </a:extLst>
          </p:cNvPr>
          <p:cNvGrpSpPr/>
          <p:nvPr/>
        </p:nvGrpSpPr>
        <p:grpSpPr>
          <a:xfrm>
            <a:off x="3427412" y="268184"/>
            <a:ext cx="5410200" cy="975961"/>
            <a:chOff x="3427412" y="268184"/>
            <a:chExt cx="5410200" cy="975961"/>
          </a:xfrm>
        </p:grpSpPr>
        <p:sp>
          <p:nvSpPr>
            <p:cNvPr id="3" name="Rectangle 2">
              <a:extLst>
                <a:ext uri="{FF2B5EF4-FFF2-40B4-BE49-F238E27FC236}">
                  <a16:creationId xmlns:a16="http://schemas.microsoft.com/office/drawing/2014/main" id="{959731E4-F0F6-43C5-B8D0-BFAE2629CFA9}"/>
                </a:ext>
              </a:extLst>
            </p:cNvPr>
            <p:cNvSpPr/>
            <p:nvPr/>
          </p:nvSpPr>
          <p:spPr>
            <a:xfrm>
              <a:off x="3427412" y="268184"/>
              <a:ext cx="5410200" cy="975961"/>
            </a:xfrm>
            <a:prstGeom prst="rect">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6149" name="Picture 5" descr="College of Nursing at The University of Oklahoma Health Sciences Center">
              <a:extLst>
                <a:ext uri="{FF2B5EF4-FFF2-40B4-BE49-F238E27FC236}">
                  <a16:creationId xmlns:a16="http://schemas.microsoft.com/office/drawing/2014/main" id="{E89910DA-E691-43E1-BD39-C0AA53CA9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582" y="291645"/>
              <a:ext cx="4981575" cy="9525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3197F8E0-1855-4DDE-AF41-295FB666BA08}"/>
              </a:ext>
            </a:extLst>
          </p:cNvPr>
          <p:cNvSpPr txBox="1"/>
          <p:nvPr/>
        </p:nvSpPr>
        <p:spPr>
          <a:xfrm>
            <a:off x="3579812" y="6066112"/>
            <a:ext cx="3873176" cy="461665"/>
          </a:xfrm>
          <a:prstGeom prst="rect">
            <a:avLst/>
          </a:prstGeom>
          <a:noFill/>
          <a:ln>
            <a:noFill/>
          </a:ln>
        </p:spPr>
        <p:txBody>
          <a:bodyPr wrap="none" rtlCol="0" anchor="ctr" anchorCtr="1">
            <a:spAutoFit/>
          </a:bodyPr>
          <a:lstStyle/>
          <a:p>
            <a:r>
              <a:rPr lang="en-US" dirty="0"/>
              <a:t>Nursing.ouhsc.edu/News</a:t>
            </a:r>
          </a:p>
        </p:txBody>
      </p:sp>
    </p:spTree>
    <p:extLst>
      <p:ext uri="{BB962C8B-B14F-4D97-AF65-F5344CB8AC3E}">
        <p14:creationId xmlns:p14="http://schemas.microsoft.com/office/powerpoint/2010/main" val="169641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orytellergirlgrace.files.wordpress.com/2015/06/62630383.jpg?w=300&amp;h=225">
            <a:extLst>
              <a:ext uri="{FF2B5EF4-FFF2-40B4-BE49-F238E27FC236}">
                <a16:creationId xmlns:a16="http://schemas.microsoft.com/office/drawing/2014/main" id="{8CBD223B-C980-445B-A5EC-5479D313E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59" y="304800"/>
            <a:ext cx="77216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8C801F-3140-4B52-BC94-17E93DC08966}"/>
              </a:ext>
            </a:extLst>
          </p:cNvPr>
          <p:cNvSpPr txBox="1"/>
          <p:nvPr/>
        </p:nvSpPr>
        <p:spPr>
          <a:xfrm>
            <a:off x="8456612" y="3068668"/>
            <a:ext cx="3505200" cy="1754326"/>
          </a:xfrm>
          <a:prstGeom prst="rect">
            <a:avLst/>
          </a:prstGeom>
          <a:noFill/>
          <a:ln>
            <a:noFill/>
          </a:ln>
        </p:spPr>
        <p:txBody>
          <a:bodyPr wrap="square" rtlCol="0" anchor="ctr" anchorCtr="1">
            <a:spAutoFit/>
          </a:bodyPr>
          <a:lstStyle/>
          <a:p>
            <a:pPr algn="ctr"/>
            <a:r>
              <a:rPr lang="en-US" sz="3600" b="1" dirty="0"/>
              <a:t>Please use your mute button</a:t>
            </a:r>
          </a:p>
        </p:txBody>
      </p:sp>
      <p:sp>
        <p:nvSpPr>
          <p:cNvPr id="3" name="Rectangle 2">
            <a:extLst>
              <a:ext uri="{FF2B5EF4-FFF2-40B4-BE49-F238E27FC236}">
                <a16:creationId xmlns:a16="http://schemas.microsoft.com/office/drawing/2014/main" id="{36260CB5-FDBF-4A98-8E92-64257DAF46E5}"/>
              </a:ext>
            </a:extLst>
          </p:cNvPr>
          <p:cNvSpPr/>
          <p:nvPr/>
        </p:nvSpPr>
        <p:spPr>
          <a:xfrm>
            <a:off x="5312990" y="5986642"/>
            <a:ext cx="2539747" cy="414158"/>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056" name="Picture 8" descr="mute - UCSD Guardian">
            <a:extLst>
              <a:ext uri="{FF2B5EF4-FFF2-40B4-BE49-F238E27FC236}">
                <a16:creationId xmlns:a16="http://schemas.microsoft.com/office/drawing/2014/main" id="{90C16E1F-8A79-4A56-8D3E-464E320D1A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149" t="8828" r="34879" b="11111"/>
          <a:stretch/>
        </p:blipFill>
        <p:spPr bwMode="auto">
          <a:xfrm>
            <a:off x="9447212" y="619994"/>
            <a:ext cx="1676399" cy="2448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7AEC53-1323-4C58-A68A-ABC643EEC617}"/>
              </a:ext>
            </a:extLst>
          </p:cNvPr>
          <p:cNvSpPr txBox="1"/>
          <p:nvPr/>
        </p:nvSpPr>
        <p:spPr>
          <a:xfrm>
            <a:off x="8304212" y="5038635"/>
            <a:ext cx="3505200" cy="1200329"/>
          </a:xfrm>
          <a:prstGeom prst="rect">
            <a:avLst/>
          </a:prstGeom>
          <a:noFill/>
          <a:ln>
            <a:noFill/>
          </a:ln>
        </p:spPr>
        <p:txBody>
          <a:bodyPr wrap="square" rtlCol="0" anchor="ctr" anchorCtr="1">
            <a:spAutoFit/>
          </a:bodyPr>
          <a:lstStyle/>
          <a:p>
            <a:pPr algn="ctr"/>
            <a:r>
              <a:rPr lang="en-US" dirty="0"/>
              <a:t>We invite you to add your questions into the chat.  </a:t>
            </a:r>
          </a:p>
        </p:txBody>
      </p:sp>
    </p:spTree>
    <p:extLst>
      <p:ext uri="{BB962C8B-B14F-4D97-AF65-F5344CB8AC3E}">
        <p14:creationId xmlns:p14="http://schemas.microsoft.com/office/powerpoint/2010/main" val="41122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8C4B28-D522-4D16-9847-79927A41924C}"/>
              </a:ext>
            </a:extLst>
          </p:cNvPr>
          <p:cNvGrpSpPr/>
          <p:nvPr/>
        </p:nvGrpSpPr>
        <p:grpSpPr>
          <a:xfrm>
            <a:off x="6399212" y="258633"/>
            <a:ext cx="5410200" cy="975961"/>
            <a:chOff x="3427412" y="268184"/>
            <a:chExt cx="5410200" cy="975961"/>
          </a:xfrm>
        </p:grpSpPr>
        <p:sp>
          <p:nvSpPr>
            <p:cNvPr id="3" name="Rectangle 2">
              <a:extLst>
                <a:ext uri="{FF2B5EF4-FFF2-40B4-BE49-F238E27FC236}">
                  <a16:creationId xmlns:a16="http://schemas.microsoft.com/office/drawing/2014/main" id="{7930E90B-78D1-4683-ADF3-B8A7C4123B99}"/>
                </a:ext>
              </a:extLst>
            </p:cNvPr>
            <p:cNvSpPr/>
            <p:nvPr/>
          </p:nvSpPr>
          <p:spPr>
            <a:xfrm>
              <a:off x="3427412" y="268184"/>
              <a:ext cx="5410200" cy="975961"/>
            </a:xfrm>
            <a:prstGeom prst="rect">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4" name="Picture 5" descr="College of Nursing at The University of Oklahoma Health Sciences Center">
              <a:extLst>
                <a:ext uri="{FF2B5EF4-FFF2-40B4-BE49-F238E27FC236}">
                  <a16:creationId xmlns:a16="http://schemas.microsoft.com/office/drawing/2014/main" id="{50AF38E2-9E9A-4DD6-9603-7A5473AB9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582" y="291645"/>
              <a:ext cx="4981575" cy="9525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C4BD63F9-8D59-4B22-AECC-8078F3FA3F26}"/>
              </a:ext>
            </a:extLst>
          </p:cNvPr>
          <p:cNvSpPr txBox="1"/>
          <p:nvPr/>
        </p:nvSpPr>
        <p:spPr>
          <a:xfrm>
            <a:off x="252346" y="158893"/>
            <a:ext cx="6400800" cy="4955203"/>
          </a:xfrm>
          <a:prstGeom prst="rect">
            <a:avLst/>
          </a:prstGeom>
          <a:noFill/>
          <a:ln>
            <a:noFill/>
          </a:ln>
        </p:spPr>
        <p:txBody>
          <a:bodyPr wrap="square" rtlCol="0" anchor="ctr" anchorCtr="1">
            <a:spAutoFit/>
          </a:bodyPr>
          <a:lstStyle/>
          <a:p>
            <a:r>
              <a:rPr lang="en-US" sz="2800" b="1" dirty="0"/>
              <a:t>College of Nursing News</a:t>
            </a:r>
          </a:p>
          <a:p>
            <a:endParaRPr lang="en-US" dirty="0"/>
          </a:p>
          <a:p>
            <a:r>
              <a:rPr lang="en-US" dirty="0"/>
              <a:t>The College of Nursing held their 2</a:t>
            </a:r>
            <a:r>
              <a:rPr lang="en-US" baseline="30000" dirty="0"/>
              <a:t>nd</a:t>
            </a:r>
            <a:r>
              <a:rPr lang="en-US" dirty="0"/>
              <a:t> Vaccine Clinic earlier this week on </a:t>
            </a:r>
          </a:p>
          <a:p>
            <a:r>
              <a:rPr lang="en-US" dirty="0"/>
              <a:t>March 1-2</a:t>
            </a:r>
            <a:r>
              <a:rPr lang="en-US" baseline="30000" dirty="0"/>
              <a:t>nd</a:t>
            </a:r>
            <a:r>
              <a:rPr lang="en-US" dirty="0"/>
              <a:t>.  200 vaccinations were administered to our staff, faculty and students.  </a:t>
            </a:r>
          </a:p>
          <a:p>
            <a:endParaRPr lang="en-US" dirty="0"/>
          </a:p>
          <a:p>
            <a:r>
              <a:rPr lang="en-US" dirty="0"/>
              <a:t>Special shout out to our student affairs staff, </a:t>
            </a:r>
            <a:r>
              <a:rPr lang="en-US" b="1" dirty="0"/>
              <a:t>Jessica Thompson, Gloria Cooper, Kay Locke, Marinda Houck</a:t>
            </a:r>
            <a:r>
              <a:rPr lang="en-US" dirty="0"/>
              <a:t> and</a:t>
            </a:r>
            <a:r>
              <a:rPr lang="en-US" b="1" dirty="0"/>
              <a:t> Mark Gunter </a:t>
            </a:r>
            <a:r>
              <a:rPr lang="en-US" dirty="0"/>
              <a:t>for their hard work and contributions to the clinic.  </a:t>
            </a:r>
          </a:p>
        </p:txBody>
      </p:sp>
      <p:pic>
        <p:nvPicPr>
          <p:cNvPr id="6" name="Picture 5">
            <a:extLst>
              <a:ext uri="{FF2B5EF4-FFF2-40B4-BE49-F238E27FC236}">
                <a16:creationId xmlns:a16="http://schemas.microsoft.com/office/drawing/2014/main" id="{0F62B611-EABF-4DE7-9659-F19974890E63}"/>
              </a:ext>
            </a:extLst>
          </p:cNvPr>
          <p:cNvPicPr>
            <a:picLocks noChangeAspect="1"/>
          </p:cNvPicPr>
          <p:nvPr/>
        </p:nvPicPr>
        <p:blipFill>
          <a:blip r:embed="rId3"/>
          <a:stretch>
            <a:fillRect/>
          </a:stretch>
        </p:blipFill>
        <p:spPr>
          <a:xfrm>
            <a:off x="7213263" y="1387306"/>
            <a:ext cx="4596149" cy="3707012"/>
          </a:xfrm>
          <a:prstGeom prst="rect">
            <a:avLst/>
          </a:prstGeom>
        </p:spPr>
      </p:pic>
      <p:pic>
        <p:nvPicPr>
          <p:cNvPr id="7" name="Picture 12" descr="Sponsors - Believe In Bellingham">
            <a:extLst>
              <a:ext uri="{FF2B5EF4-FFF2-40B4-BE49-F238E27FC236}">
                <a16:creationId xmlns:a16="http://schemas.microsoft.com/office/drawing/2014/main" id="{3C5261C0-8842-47F7-B334-F32471C699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64" t="28758" r="4988" b="27481"/>
          <a:stretch/>
        </p:blipFill>
        <p:spPr bwMode="auto">
          <a:xfrm>
            <a:off x="2589212" y="5100256"/>
            <a:ext cx="6801765" cy="168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OU&#10;Diversity equity and inclusion.&#10;The university of Oklahoma.&#10;OU stands. ">
            <a:extLst>
              <a:ext uri="{FF2B5EF4-FFF2-40B4-BE49-F238E27FC236}">
                <a16:creationId xmlns:a16="http://schemas.microsoft.com/office/drawing/2014/main" id="{4A405315-D73E-486B-983D-7C444313ECC2}"/>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035613" y="152400"/>
            <a:ext cx="7984416" cy="128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9B95EE-712D-4838-9CFE-F1BDFF27BCB8}"/>
              </a:ext>
            </a:extLst>
          </p:cNvPr>
          <p:cNvSpPr/>
          <p:nvPr/>
        </p:nvSpPr>
        <p:spPr>
          <a:xfrm>
            <a:off x="1891692" y="2698772"/>
            <a:ext cx="6629400" cy="4031873"/>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March 24</a:t>
            </a:r>
            <a:r>
              <a:rPr lang="en-US" sz="1600" b="1" baseline="30000" dirty="0">
                <a:solidFill>
                  <a:schemeClr val="bg1"/>
                </a:solidFill>
                <a:latin typeface="Arial" panose="020B0604020202020204" pitchFamily="34" charset="0"/>
                <a:cs typeface="Arial" panose="020B0604020202020204" pitchFamily="34" charset="0"/>
              </a:rPr>
              <a:t>th</a:t>
            </a:r>
            <a:endParaRPr lang="en-US" sz="1600" b="1"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Pathway to Belonging</a:t>
            </a:r>
          </a:p>
          <a:p>
            <a:r>
              <a:rPr lang="en-US" sz="1600" dirty="0">
                <a:solidFill>
                  <a:schemeClr val="bg1"/>
                </a:solidFill>
                <a:latin typeface="Arial" panose="020B0604020202020204" pitchFamily="34" charset="0"/>
                <a:cs typeface="Arial" panose="020B0604020202020204" pitchFamily="34" charset="0"/>
              </a:rPr>
              <a:t>12-1:30pm</a:t>
            </a:r>
          </a:p>
          <a:p>
            <a:endParaRPr lang="en-US" sz="1600" b="1" dirty="0">
              <a:solidFill>
                <a:schemeClr val="bg1"/>
              </a:solidFill>
              <a:latin typeface="Arial" panose="020B0604020202020204" pitchFamily="34" charset="0"/>
              <a:cs typeface="Arial" panose="020B0604020202020204" pitchFamily="34" charset="0"/>
            </a:endParaRP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March 8</a:t>
            </a:r>
            <a:r>
              <a:rPr lang="en-US" sz="1600" b="1" baseline="30000" dirty="0">
                <a:solidFill>
                  <a:schemeClr val="bg1"/>
                </a:solidFill>
                <a:latin typeface="Arial" panose="020B0604020202020204" pitchFamily="34" charset="0"/>
                <a:cs typeface="Arial" panose="020B0604020202020204" pitchFamily="34" charset="0"/>
              </a:rPr>
              <a:t>th</a:t>
            </a:r>
            <a:r>
              <a:rPr lang="en-US" sz="1600" b="1" dirty="0">
                <a:solidFill>
                  <a:schemeClr val="bg1"/>
                </a:solidFill>
                <a:latin typeface="Arial" panose="020B0604020202020204" pitchFamily="34" charset="0"/>
                <a:cs typeface="Arial" panose="020B0604020202020204" pitchFamily="34" charset="0"/>
              </a:rPr>
              <a:t> </a:t>
            </a:r>
          </a:p>
          <a:p>
            <a:r>
              <a:rPr lang="en-US" sz="1600" dirty="0">
                <a:solidFill>
                  <a:schemeClr val="bg1"/>
                </a:solidFill>
                <a:latin typeface="Arial" panose="020B0604020202020204" pitchFamily="34" charset="0"/>
                <a:cs typeface="Arial" panose="020B0604020202020204" pitchFamily="34" charset="0"/>
              </a:rPr>
              <a:t>International Women’s Day Summit</a:t>
            </a:r>
          </a:p>
          <a:p>
            <a:r>
              <a:rPr lang="en-US" sz="1600" dirty="0">
                <a:solidFill>
                  <a:schemeClr val="bg1"/>
                </a:solidFill>
                <a:latin typeface="Arial" panose="020B0604020202020204" pitchFamily="34" charset="0"/>
                <a:cs typeface="Arial" panose="020B0604020202020204" pitchFamily="34" charset="0"/>
              </a:rPr>
              <a:t>11a-5p</a:t>
            </a: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March 22-26</a:t>
            </a:r>
            <a:r>
              <a:rPr lang="en-US" sz="1600" b="1" baseline="30000" dirty="0">
                <a:solidFill>
                  <a:schemeClr val="bg1"/>
                </a:solidFill>
                <a:latin typeface="Arial" panose="020B0604020202020204" pitchFamily="34" charset="0"/>
                <a:cs typeface="Arial" panose="020B0604020202020204" pitchFamily="34" charset="0"/>
              </a:rPr>
              <a:t>th</a:t>
            </a:r>
            <a:endParaRPr lang="en-US" sz="1600" b="1"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Diversity, Equity &amp; Inclusion Week</a:t>
            </a: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March 29</a:t>
            </a:r>
          </a:p>
          <a:p>
            <a:r>
              <a:rPr lang="en-US" sz="1600" dirty="0">
                <a:solidFill>
                  <a:schemeClr val="bg1"/>
                </a:solidFill>
                <a:latin typeface="Arial" panose="020B0604020202020204" pitchFamily="34" charset="0"/>
                <a:cs typeface="Arial" panose="020B0604020202020204" pitchFamily="34" charset="0"/>
              </a:rPr>
              <a:t>12-1pm / </a:t>
            </a:r>
            <a:r>
              <a:rPr lang="en-US" sz="1600" dirty="0">
                <a:solidFill>
                  <a:srgbClr val="5A555A"/>
                </a:solidFill>
                <a:latin typeface="Arial" panose="020B0604020202020204" pitchFamily="34" charset="0"/>
                <a:ea typeface="Times New Roman" panose="02020603050405020304" pitchFamily="18" charset="0"/>
                <a:cs typeface="Arial" panose="020B0604020202020204" pitchFamily="34" charset="0"/>
              </a:rPr>
              <a:t>Brown Bag Book Club </a:t>
            </a:r>
          </a:p>
          <a:p>
            <a:r>
              <a:rPr lang="en-US" sz="1600" i="1" u="sng" dirty="0">
                <a:solidFill>
                  <a:schemeClr val="bg1"/>
                </a:solidFill>
              </a:rPr>
              <a:t>I'm Still Here: Black Dignity in a World Made for Whiteness</a:t>
            </a:r>
            <a:endParaRPr lang="en-US" sz="1600" b="1" i="1"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Sign up required  </a:t>
            </a:r>
          </a:p>
        </p:txBody>
      </p:sp>
      <p:graphicFrame>
        <p:nvGraphicFramePr>
          <p:cNvPr id="5" name="Table 4">
            <a:extLst>
              <a:ext uri="{FF2B5EF4-FFF2-40B4-BE49-F238E27FC236}">
                <a16:creationId xmlns:a16="http://schemas.microsoft.com/office/drawing/2014/main" id="{6A9AD12E-5A3D-429A-A585-54998D6B8B2A}"/>
              </a:ext>
            </a:extLst>
          </p:cNvPr>
          <p:cNvGraphicFramePr>
            <a:graphicFrameLocks noGrp="1"/>
          </p:cNvGraphicFramePr>
          <p:nvPr>
            <p:extLst>
              <p:ext uri="{D42A27DB-BD31-4B8C-83A1-F6EECF244321}">
                <p14:modId xmlns:p14="http://schemas.microsoft.com/office/powerpoint/2010/main" val="2154028236"/>
              </p:ext>
            </p:extLst>
          </p:nvPr>
        </p:nvGraphicFramePr>
        <p:xfrm>
          <a:off x="1941546" y="1545995"/>
          <a:ext cx="3857710" cy="1066800"/>
        </p:xfrm>
        <a:graphic>
          <a:graphicData uri="http://schemas.openxmlformats.org/drawingml/2006/table">
            <a:tbl>
              <a:tblPr firstRow="1" firstCol="1" bandRow="1"/>
              <a:tblGrid>
                <a:gridCol w="3857710">
                  <a:extLst>
                    <a:ext uri="{9D8B030D-6E8A-4147-A177-3AD203B41FA5}">
                      <a16:colId xmlns:a16="http://schemas.microsoft.com/office/drawing/2014/main" val="4128698366"/>
                    </a:ext>
                  </a:extLst>
                </a:gridCol>
              </a:tblGrid>
              <a:tr h="293599">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95250" marR="190500" marT="95250" marB="9525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56116620"/>
                  </a:ext>
                </a:extLst>
              </a:tr>
              <a:tr h="700381">
                <a:tc>
                  <a:txBody>
                    <a:bodyPr/>
                    <a:lstStyle/>
                    <a:p>
                      <a:pPr marL="0" marR="0">
                        <a:spcBef>
                          <a:spcPts val="0"/>
                        </a:spcBef>
                        <a:spcAft>
                          <a:spcPts val="0"/>
                        </a:spcAft>
                      </a:pP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Upcoming events and training:  </a:t>
                      </a:r>
                    </a:p>
                    <a:p>
                      <a:pPr marL="0" marR="0">
                        <a:spcBef>
                          <a:spcPts val="0"/>
                        </a:spcBef>
                        <a:spcAft>
                          <a:spcPts val="0"/>
                        </a:spcAf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190500" marT="95250" marB="95250">
                    <a:lnL>
                      <a:noFill/>
                    </a:lnL>
                    <a:lnR>
                      <a:noFill/>
                    </a:lnR>
                    <a:lnT>
                      <a:noFill/>
                    </a:lnT>
                    <a:lnB>
                      <a:noFill/>
                    </a:lnB>
                  </a:tcPr>
                </a:tc>
                <a:extLst>
                  <a:ext uri="{0D108BD9-81ED-4DB2-BD59-A6C34878D82A}">
                    <a16:rowId xmlns:a16="http://schemas.microsoft.com/office/drawing/2014/main" val="211436697"/>
                  </a:ext>
                </a:extLst>
              </a:tr>
            </a:tbl>
          </a:graphicData>
        </a:graphic>
      </p:graphicFrame>
      <p:sp>
        <p:nvSpPr>
          <p:cNvPr id="8" name="Rectangle 7">
            <a:extLst>
              <a:ext uri="{FF2B5EF4-FFF2-40B4-BE49-F238E27FC236}">
                <a16:creationId xmlns:a16="http://schemas.microsoft.com/office/drawing/2014/main" id="{C60C6A2E-763C-4EB7-AE7C-8418AE75DA14}"/>
              </a:ext>
            </a:extLst>
          </p:cNvPr>
          <p:cNvSpPr/>
          <p:nvPr/>
        </p:nvSpPr>
        <p:spPr>
          <a:xfrm>
            <a:off x="6094412" y="1030773"/>
            <a:ext cx="2308389" cy="461665"/>
          </a:xfrm>
          <a:prstGeom prst="rect">
            <a:avLst/>
          </a:prstGeom>
        </p:spPr>
        <p:txBody>
          <a:bodyPr wrap="none">
            <a:spAutoFit/>
          </a:bodyPr>
          <a:lstStyle/>
          <a:p>
            <a:r>
              <a:rPr lang="en-US" dirty="0">
                <a:solidFill>
                  <a:schemeClr val="bg1"/>
                </a:solidFill>
                <a:latin typeface="Calibri" panose="020F0502020204030204" pitchFamily="34" charset="0"/>
                <a:ea typeface="Calibri" panose="020F0502020204030204" pitchFamily="34" charset="0"/>
              </a:rPr>
              <a:t>ou.edu/diversity </a:t>
            </a:r>
            <a:endParaRPr lang="en-US" dirty="0">
              <a:solidFill>
                <a:schemeClr val="bg1"/>
              </a:solidFill>
            </a:endParaRPr>
          </a:p>
        </p:txBody>
      </p:sp>
      <p:pic>
        <p:nvPicPr>
          <p:cNvPr id="6" name="Picture 5">
            <a:extLst>
              <a:ext uri="{FF2B5EF4-FFF2-40B4-BE49-F238E27FC236}">
                <a16:creationId xmlns:a16="http://schemas.microsoft.com/office/drawing/2014/main" id="{91B112A7-FA9A-46FB-A6F9-B975241458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4394" y="2481525"/>
            <a:ext cx="1257298" cy="1197204"/>
          </a:xfrm>
          <a:prstGeom prst="rect">
            <a:avLst/>
          </a:prstGeom>
          <a:noFill/>
        </p:spPr>
      </p:pic>
      <p:pic>
        <p:nvPicPr>
          <p:cNvPr id="9" name="Picture 8">
            <a:extLst>
              <a:ext uri="{FF2B5EF4-FFF2-40B4-BE49-F238E27FC236}">
                <a16:creationId xmlns:a16="http://schemas.microsoft.com/office/drawing/2014/main" id="{E51B230C-905E-4405-BE55-CE13A4184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412" y="2463122"/>
            <a:ext cx="4229775" cy="3147353"/>
          </a:xfrm>
          <a:prstGeom prst="rect">
            <a:avLst/>
          </a:prstGeom>
        </p:spPr>
      </p:pic>
    </p:spTree>
    <p:extLst>
      <p:ext uri="{BB962C8B-B14F-4D97-AF65-F5344CB8AC3E}">
        <p14:creationId xmlns:p14="http://schemas.microsoft.com/office/powerpoint/2010/main" val="213103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B125E3-F912-4B67-B1D2-ED77C6784BBE}"/>
              </a:ext>
            </a:extLst>
          </p:cNvPr>
          <p:cNvSpPr/>
          <p:nvPr/>
        </p:nvSpPr>
        <p:spPr>
          <a:xfrm>
            <a:off x="202693" y="914400"/>
            <a:ext cx="8153400" cy="4893647"/>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We appreciate and recognize the amazing staff on our campus who have done their part to combat Covid-19 since the beginning. This month, the Academy of Teaching Scholars recognized many HSC staff members the Education Hero Award. </a:t>
            </a:r>
          </a:p>
          <a:p>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The Education Hero award recognizes faculty and staff whom through hard work, dedication, and excellence support and advance the efforts of the College of Medicine. Congratulations! And thank you for your hard work. A list of the winners are available here: </a:t>
            </a:r>
            <a:r>
              <a:rPr lang="en-US" u="sng" dirty="0">
                <a:solidFill>
                  <a:srgbClr val="0563C1"/>
                </a:solidFill>
                <a:latin typeface="Calibri" panose="020F0502020204030204" pitchFamily="34" charset="0"/>
                <a:ea typeface="Calibri" panose="020F0502020204030204" pitchFamily="34" charset="0"/>
                <a:hlinkClick r:id="rId2"/>
              </a:rPr>
              <a:t>https://medicine.ouhsc.edu/Faculty-Staff/Academy-of-Teaching-Scholars/Recognition-and-Awards/Education-Hero-Award</a:t>
            </a:r>
            <a:endParaRPr lang="en-US" dirty="0">
              <a:latin typeface="Calibri" panose="020F0502020204030204" pitchFamily="34" charset="0"/>
              <a:ea typeface="Calibri" panose="020F0502020204030204" pitchFamily="34" charset="0"/>
            </a:endParaRPr>
          </a:p>
        </p:txBody>
      </p:sp>
      <p:pic>
        <p:nvPicPr>
          <p:cNvPr id="2062" name="Picture 14" descr="Welcome to Team Awesome - Praising Squirrel | Meme Generator">
            <a:extLst>
              <a:ext uri="{FF2B5EF4-FFF2-40B4-BE49-F238E27FC236}">
                <a16:creationId xmlns:a16="http://schemas.microsoft.com/office/drawing/2014/main" id="{81370A89-281A-45F4-966D-D7ABE60BAB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01" r="14001" b="2000"/>
          <a:stretch/>
        </p:blipFill>
        <p:spPr bwMode="auto">
          <a:xfrm>
            <a:off x="8318678" y="685800"/>
            <a:ext cx="3630198" cy="489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0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8CB9D1-94A8-4499-B334-9B56DEC07CF9}"/>
              </a:ext>
            </a:extLst>
          </p:cNvPr>
          <p:cNvPicPr>
            <a:picLocks noChangeAspect="1"/>
          </p:cNvPicPr>
          <p:nvPr/>
        </p:nvPicPr>
        <p:blipFill>
          <a:blip r:embed="rId2"/>
          <a:stretch>
            <a:fillRect/>
          </a:stretch>
        </p:blipFill>
        <p:spPr>
          <a:xfrm>
            <a:off x="74612" y="76200"/>
            <a:ext cx="12039600" cy="6696075"/>
          </a:xfrm>
          <a:prstGeom prst="rect">
            <a:avLst/>
          </a:prstGeom>
        </p:spPr>
      </p:pic>
    </p:spTree>
    <p:extLst>
      <p:ext uri="{BB962C8B-B14F-4D97-AF65-F5344CB8AC3E}">
        <p14:creationId xmlns:p14="http://schemas.microsoft.com/office/powerpoint/2010/main" val="39515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BFA63D-41D4-4FA9-8ED3-EB9C7336ACFE}"/>
              </a:ext>
            </a:extLst>
          </p:cNvPr>
          <p:cNvSpPr/>
          <p:nvPr/>
        </p:nvSpPr>
        <p:spPr>
          <a:xfrm>
            <a:off x="6856412" y="6008834"/>
            <a:ext cx="2606804" cy="707886"/>
          </a:xfrm>
          <a:prstGeom prst="rect">
            <a:avLst/>
          </a:prstGeom>
        </p:spPr>
        <p:txBody>
          <a:bodyPr wrap="none">
            <a:spAutoFit/>
          </a:bodyPr>
          <a:lstStyle/>
          <a:p>
            <a:r>
              <a:rPr lang="en-US" sz="4000" b="1" dirty="0">
                <a:solidFill>
                  <a:srgbClr val="FFFFFF"/>
                </a:solidFill>
                <a:latin typeface="+mj-lt"/>
              </a:rPr>
              <a:t>@OUHSCS</a:t>
            </a:r>
          </a:p>
        </p:txBody>
      </p:sp>
      <p:pic>
        <p:nvPicPr>
          <p:cNvPr id="4" name="Picture 3">
            <a:extLst>
              <a:ext uri="{FF2B5EF4-FFF2-40B4-BE49-F238E27FC236}">
                <a16:creationId xmlns:a16="http://schemas.microsoft.com/office/drawing/2014/main" id="{2589C159-4737-4F53-A706-2C14F51BF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552" y="3045875"/>
            <a:ext cx="2333625" cy="1962150"/>
          </a:xfrm>
          <a:prstGeom prst="rect">
            <a:avLst/>
          </a:prstGeom>
        </p:spPr>
      </p:pic>
      <p:sp>
        <p:nvSpPr>
          <p:cNvPr id="5" name="TextBox 4">
            <a:extLst>
              <a:ext uri="{FF2B5EF4-FFF2-40B4-BE49-F238E27FC236}">
                <a16:creationId xmlns:a16="http://schemas.microsoft.com/office/drawing/2014/main" id="{FBB272D9-BEEF-4214-9B07-1E2C086C946D}"/>
              </a:ext>
            </a:extLst>
          </p:cNvPr>
          <p:cNvSpPr txBox="1"/>
          <p:nvPr/>
        </p:nvSpPr>
        <p:spPr>
          <a:xfrm>
            <a:off x="480063" y="5300948"/>
            <a:ext cx="4753224" cy="707886"/>
          </a:xfrm>
          <a:prstGeom prst="rect">
            <a:avLst/>
          </a:prstGeom>
          <a:noFill/>
          <a:ln>
            <a:noFill/>
          </a:ln>
        </p:spPr>
        <p:txBody>
          <a:bodyPr wrap="none" rtlCol="0" anchor="ctr" anchorCtr="1">
            <a:spAutoFit/>
          </a:bodyPr>
          <a:lstStyle/>
          <a:p>
            <a:r>
              <a:rPr lang="en-US" sz="4000" b="1" dirty="0"/>
              <a:t>@</a:t>
            </a:r>
            <a:r>
              <a:rPr lang="en-US" sz="4000" b="1" dirty="0" err="1"/>
              <a:t>ouhscstaffsenate</a:t>
            </a:r>
            <a:endParaRPr lang="en-US" sz="4000" b="1" dirty="0"/>
          </a:p>
        </p:txBody>
      </p:sp>
      <p:pic>
        <p:nvPicPr>
          <p:cNvPr id="7" name="Picture 6">
            <a:extLst>
              <a:ext uri="{FF2B5EF4-FFF2-40B4-BE49-F238E27FC236}">
                <a16:creationId xmlns:a16="http://schemas.microsoft.com/office/drawing/2014/main" id="{E2D62F7D-23A1-4746-A34B-8592CCCCE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2" y="1677028"/>
            <a:ext cx="4320832" cy="1771541"/>
          </a:xfrm>
          <a:prstGeom prst="rect">
            <a:avLst/>
          </a:prstGeom>
        </p:spPr>
      </p:pic>
      <p:sp>
        <p:nvSpPr>
          <p:cNvPr id="8" name="TextBox 7">
            <a:extLst>
              <a:ext uri="{FF2B5EF4-FFF2-40B4-BE49-F238E27FC236}">
                <a16:creationId xmlns:a16="http://schemas.microsoft.com/office/drawing/2014/main" id="{97D3480C-EAFE-4458-BD8E-2293258F9C14}"/>
              </a:ext>
            </a:extLst>
          </p:cNvPr>
          <p:cNvSpPr txBox="1"/>
          <p:nvPr/>
        </p:nvSpPr>
        <p:spPr>
          <a:xfrm>
            <a:off x="4391971" y="3566539"/>
            <a:ext cx="5089855" cy="707886"/>
          </a:xfrm>
          <a:prstGeom prst="rect">
            <a:avLst/>
          </a:prstGeom>
          <a:noFill/>
          <a:ln>
            <a:noFill/>
          </a:ln>
        </p:spPr>
        <p:txBody>
          <a:bodyPr wrap="none" rtlCol="0" anchor="ctr" anchorCtr="1">
            <a:spAutoFit/>
          </a:bodyPr>
          <a:lstStyle/>
          <a:p>
            <a:r>
              <a:rPr lang="en-US" sz="4000" b="1" dirty="0"/>
              <a:t>OUHSC-Staff Senate</a:t>
            </a:r>
          </a:p>
        </p:txBody>
      </p:sp>
      <p:pic>
        <p:nvPicPr>
          <p:cNvPr id="12" name="Picture 11">
            <a:extLst>
              <a:ext uri="{FF2B5EF4-FFF2-40B4-BE49-F238E27FC236}">
                <a16:creationId xmlns:a16="http://schemas.microsoft.com/office/drawing/2014/main" id="{A843BE30-8D30-493F-89CF-7D55C2136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865" y="4616599"/>
            <a:ext cx="3809524" cy="1396825"/>
          </a:xfrm>
          <a:prstGeom prst="rect">
            <a:avLst/>
          </a:prstGeom>
        </p:spPr>
      </p:pic>
      <p:sp>
        <p:nvSpPr>
          <p:cNvPr id="13" name="Rectangle 12">
            <a:extLst>
              <a:ext uri="{FF2B5EF4-FFF2-40B4-BE49-F238E27FC236}">
                <a16:creationId xmlns:a16="http://schemas.microsoft.com/office/drawing/2014/main" id="{C4D5FA30-A57E-4EA3-8A40-807FE629E962}"/>
              </a:ext>
            </a:extLst>
          </p:cNvPr>
          <p:cNvSpPr/>
          <p:nvPr/>
        </p:nvSpPr>
        <p:spPr>
          <a:xfrm>
            <a:off x="0" y="383073"/>
            <a:ext cx="10895012" cy="1200329"/>
          </a:xfrm>
          <a:prstGeom prst="rect">
            <a:avLst/>
          </a:prstGeom>
          <a:noFill/>
        </p:spPr>
        <p:txBody>
          <a:bodyPr wrap="square" lIns="91440" tIns="45720" rIns="91440" bIns="45720">
            <a:spAutoFit/>
          </a:bodyPr>
          <a:lstStyle/>
          <a:p>
            <a:pPr algn="ctr"/>
            <a:r>
              <a:rPr lang="en-US" sz="7200" b="1" dirty="0">
                <a:ln w="9525">
                  <a:solidFill>
                    <a:schemeClr val="bg1"/>
                  </a:solidFill>
                  <a:prstDash val="solid"/>
                </a:ln>
                <a:effectLst>
                  <a:outerShdw blurRad="12700" dist="38100" dir="2700000" algn="tl" rotWithShape="0">
                    <a:schemeClr val="bg1">
                      <a:lumMod val="50000"/>
                    </a:schemeClr>
                  </a:outerShdw>
                </a:effectLst>
                <a:latin typeface="Brush Script MT" panose="03060802040406070304" pitchFamily="66" charset="0"/>
              </a:rPr>
              <a:t>Staff Senate…Find us! </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rush Script MT" panose="03060802040406070304" pitchFamily="66" charset="0"/>
            </a:endParaRPr>
          </a:p>
        </p:txBody>
      </p:sp>
    </p:spTree>
    <p:extLst>
      <p:ext uri="{BB962C8B-B14F-4D97-AF65-F5344CB8AC3E}">
        <p14:creationId xmlns:p14="http://schemas.microsoft.com/office/powerpoint/2010/main" val="293988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nconceivable. - Album on Imgur">
            <a:extLst>
              <a:ext uri="{FF2B5EF4-FFF2-40B4-BE49-F238E27FC236}">
                <a16:creationId xmlns:a16="http://schemas.microsoft.com/office/drawing/2014/main" id="{25613495-5D5C-4CDC-901C-C08C07C86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31" t="18889" r="31154" b="18889"/>
          <a:stretch/>
        </p:blipFill>
        <p:spPr bwMode="auto">
          <a:xfrm>
            <a:off x="585202" y="1320308"/>
            <a:ext cx="5848350" cy="4486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428131-A906-40D1-9B02-B2ED8AFE74DE}"/>
              </a:ext>
            </a:extLst>
          </p:cNvPr>
          <p:cNvSpPr txBox="1"/>
          <p:nvPr/>
        </p:nvSpPr>
        <p:spPr>
          <a:xfrm>
            <a:off x="630688" y="697343"/>
            <a:ext cx="6035627" cy="707886"/>
          </a:xfrm>
          <a:prstGeom prst="rect">
            <a:avLst/>
          </a:prstGeom>
          <a:noFill/>
          <a:ln>
            <a:noFill/>
          </a:ln>
        </p:spPr>
        <p:txBody>
          <a:bodyPr wrap="none" rtlCol="0" anchor="ctr" anchorCtr="1">
            <a:spAutoFit/>
          </a:bodyPr>
          <a:lstStyle/>
          <a:p>
            <a:pPr algn="ctr"/>
            <a:r>
              <a:rPr lang="en-US" sz="4000" b="1" dirty="0">
                <a:cs typeface="Aharoni" panose="02010803020104030203" pitchFamily="2" charset="-79"/>
              </a:rPr>
              <a:t>OUR MEETING IS OVER? </a:t>
            </a:r>
          </a:p>
        </p:txBody>
      </p:sp>
      <p:sp>
        <p:nvSpPr>
          <p:cNvPr id="3" name="TextBox 2">
            <a:extLst>
              <a:ext uri="{FF2B5EF4-FFF2-40B4-BE49-F238E27FC236}">
                <a16:creationId xmlns:a16="http://schemas.microsoft.com/office/drawing/2014/main" id="{A5DD3B76-C410-482F-853A-C7DC261C088A}"/>
              </a:ext>
            </a:extLst>
          </p:cNvPr>
          <p:cNvSpPr txBox="1"/>
          <p:nvPr/>
        </p:nvSpPr>
        <p:spPr>
          <a:xfrm>
            <a:off x="1370010" y="5566708"/>
            <a:ext cx="4658648" cy="769441"/>
          </a:xfrm>
          <a:prstGeom prst="rect">
            <a:avLst/>
          </a:prstGeom>
          <a:noFill/>
          <a:ln>
            <a:noFill/>
          </a:ln>
        </p:spPr>
        <p:txBody>
          <a:bodyPr wrap="none" rtlCol="0" anchor="ctr" anchorCtr="1">
            <a:spAutoFit/>
          </a:bodyPr>
          <a:lstStyle/>
          <a:p>
            <a:r>
              <a:rPr lang="en-US" sz="4400" b="1" dirty="0"/>
              <a:t>INCONCEIVABLE</a:t>
            </a:r>
          </a:p>
        </p:txBody>
      </p:sp>
      <p:sp>
        <p:nvSpPr>
          <p:cNvPr id="5" name="TextBox 4">
            <a:extLst>
              <a:ext uri="{FF2B5EF4-FFF2-40B4-BE49-F238E27FC236}">
                <a16:creationId xmlns:a16="http://schemas.microsoft.com/office/drawing/2014/main" id="{28002190-DF6C-4806-A40E-4CFF9BEA388F}"/>
              </a:ext>
            </a:extLst>
          </p:cNvPr>
          <p:cNvSpPr txBox="1"/>
          <p:nvPr/>
        </p:nvSpPr>
        <p:spPr>
          <a:xfrm>
            <a:off x="6704013" y="2501682"/>
            <a:ext cx="5257800" cy="2123658"/>
          </a:xfrm>
          <a:prstGeom prst="rect">
            <a:avLst/>
          </a:prstGeom>
          <a:noFill/>
          <a:ln>
            <a:noFill/>
          </a:ln>
        </p:spPr>
        <p:txBody>
          <a:bodyPr wrap="square" rtlCol="0" anchor="ctr" anchorCtr="1">
            <a:spAutoFit/>
          </a:bodyPr>
          <a:lstStyle/>
          <a:p>
            <a:r>
              <a:rPr lang="en-US" sz="2800" b="1" dirty="0"/>
              <a:t>Next Staff Senate Meeting</a:t>
            </a:r>
          </a:p>
          <a:p>
            <a:r>
              <a:rPr lang="en-US" sz="2800" b="1" dirty="0"/>
              <a:t>Thursday, April 1, 2021</a:t>
            </a:r>
          </a:p>
          <a:p>
            <a:r>
              <a:rPr lang="en-US" sz="2800" b="1" dirty="0"/>
              <a:t>10am</a:t>
            </a:r>
          </a:p>
          <a:p>
            <a:endParaRPr lang="en-US" dirty="0"/>
          </a:p>
          <a:p>
            <a:endParaRPr lang="en-US" dirty="0"/>
          </a:p>
        </p:txBody>
      </p:sp>
    </p:spTree>
    <p:extLst>
      <p:ext uri="{BB962C8B-B14F-4D97-AF65-F5344CB8AC3E}">
        <p14:creationId xmlns:p14="http://schemas.microsoft.com/office/powerpoint/2010/main" val="121451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A91E45-19C4-4A3E-9727-13793F40E16F}"/>
              </a:ext>
            </a:extLst>
          </p:cNvPr>
          <p:cNvSpPr/>
          <p:nvPr/>
        </p:nvSpPr>
        <p:spPr>
          <a:xfrm rot="5400000">
            <a:off x="8242740" y="2924103"/>
            <a:ext cx="6380273" cy="923330"/>
          </a:xfrm>
          <a:prstGeom prst="rect">
            <a:avLst/>
          </a:prstGeom>
          <a:noFill/>
        </p:spPr>
        <p:txBody>
          <a:bodyPr wrap="none" lIns="91440" tIns="45720" rIns="91440" bIns="45720">
            <a:spAutoFit/>
          </a:bodyPr>
          <a:lstStyle/>
          <a:p>
            <a:pPr algn="ctr"/>
            <a:r>
              <a:rPr lang="en-US" sz="54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FEATURED SPEAKER</a:t>
            </a:r>
          </a:p>
        </p:txBody>
      </p:sp>
      <p:pic>
        <p:nvPicPr>
          <p:cNvPr id="3" name="Picture 2">
            <a:extLst>
              <a:ext uri="{FF2B5EF4-FFF2-40B4-BE49-F238E27FC236}">
                <a16:creationId xmlns:a16="http://schemas.microsoft.com/office/drawing/2014/main" id="{644DB5B4-8739-422B-A868-1C3DC3269F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23" b="3483"/>
          <a:stretch/>
        </p:blipFill>
        <p:spPr>
          <a:xfrm>
            <a:off x="531812" y="47339"/>
            <a:ext cx="9663448" cy="6810661"/>
          </a:xfrm>
          <a:prstGeom prst="rect">
            <a:avLst/>
          </a:prstGeom>
        </p:spPr>
      </p:pic>
    </p:spTree>
    <p:extLst>
      <p:ext uri="{BB962C8B-B14F-4D97-AF65-F5344CB8AC3E}">
        <p14:creationId xmlns:p14="http://schemas.microsoft.com/office/powerpoint/2010/main" val="416478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990600"/>
            <a:ext cx="12188825" cy="2133600"/>
          </a:xfrm>
        </p:spPr>
        <p:txBody>
          <a:bodyPr>
            <a:normAutofit/>
          </a:bodyPr>
          <a:lstStyle/>
          <a:p>
            <a:r>
              <a:rPr lang="en-US" sz="5400" dirty="0"/>
              <a:t>OUHSC Staff Senate</a:t>
            </a:r>
            <a:br>
              <a:rPr lang="en-US" sz="5400" dirty="0"/>
            </a:br>
            <a:r>
              <a:rPr lang="en-US" sz="5400" dirty="0"/>
              <a:t>Business</a:t>
            </a:r>
          </a:p>
        </p:txBody>
      </p:sp>
      <p:sp>
        <p:nvSpPr>
          <p:cNvPr id="5" name="Subtitle 4">
            <a:extLst>
              <a:ext uri="{FF2B5EF4-FFF2-40B4-BE49-F238E27FC236}">
                <a16:creationId xmlns:a16="http://schemas.microsoft.com/office/drawing/2014/main" id="{FC161974-7843-4AE7-9EA9-70990C153BCD}"/>
              </a:ext>
            </a:extLst>
          </p:cNvPr>
          <p:cNvSpPr>
            <a:spLocks noGrp="1"/>
          </p:cNvSpPr>
          <p:nvPr>
            <p:ph type="subTitle" idx="1"/>
          </p:nvPr>
        </p:nvSpPr>
        <p:spPr>
          <a:xfrm>
            <a:off x="188911" y="3581400"/>
            <a:ext cx="11811000" cy="2438400"/>
          </a:xfrm>
        </p:spPr>
        <p:txBody>
          <a:bodyPr>
            <a:normAutofit/>
          </a:bodyPr>
          <a:lstStyle/>
          <a:p>
            <a:r>
              <a:rPr lang="en-US" dirty="0"/>
              <a:t>Call to Order time</a:t>
            </a:r>
          </a:p>
          <a:p>
            <a:r>
              <a:rPr lang="en-US" dirty="0"/>
              <a:t> </a:t>
            </a:r>
          </a:p>
          <a:p>
            <a:r>
              <a:rPr lang="en-US" dirty="0"/>
              <a:t>January minutes and Treasurer report approved via email and can be found on the Staff Senate webpage.  </a:t>
            </a:r>
          </a:p>
          <a:p>
            <a:endParaRPr lang="en-US" dirty="0"/>
          </a:p>
          <a:p>
            <a:r>
              <a:rPr lang="en-US" dirty="0"/>
              <a:t>                                                     www.ouhsc.edu/staff senate</a:t>
            </a:r>
          </a:p>
          <a:p>
            <a:endParaRPr lang="en-US" dirty="0"/>
          </a:p>
          <a:p>
            <a:endParaRPr lang="en-US" dirty="0"/>
          </a:p>
        </p:txBody>
      </p:sp>
    </p:spTree>
    <p:extLst>
      <p:ext uri="{BB962C8B-B14F-4D97-AF65-F5344CB8AC3E}">
        <p14:creationId xmlns:p14="http://schemas.microsoft.com/office/powerpoint/2010/main" val="679419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47873"/>
            <a:ext cx="10360501" cy="698500"/>
          </a:xfrm>
        </p:spPr>
        <p:txBody>
          <a:bodyPr/>
          <a:lstStyle/>
          <a:p>
            <a:pPr algn="ctr"/>
            <a:r>
              <a:rPr lang="en-US" b="1" dirty="0"/>
              <a:t>Community outreach committee</a:t>
            </a:r>
          </a:p>
        </p:txBody>
      </p:sp>
      <p:sp>
        <p:nvSpPr>
          <p:cNvPr id="3" name="Content Placeholder 2"/>
          <p:cNvSpPr>
            <a:spLocks noGrp="1"/>
          </p:cNvSpPr>
          <p:nvPr>
            <p:ph idx="1"/>
          </p:nvPr>
        </p:nvSpPr>
        <p:spPr>
          <a:xfrm>
            <a:off x="303212" y="3696817"/>
            <a:ext cx="11353801" cy="1938993"/>
          </a:xfrm>
        </p:spPr>
        <p:txBody>
          <a:bodyPr>
            <a:normAutofit/>
          </a:bodyPr>
          <a:lstStyle/>
          <a:p>
            <a:pPr marL="0" lvl="0" indent="0">
              <a:lnSpc>
                <a:spcPct val="100000"/>
              </a:lnSpc>
              <a:buNone/>
            </a:pPr>
            <a:endParaRPr lang="en-US" dirty="0"/>
          </a:p>
          <a:p>
            <a:pPr marL="0" lvl="0" indent="0">
              <a:buNone/>
            </a:pPr>
            <a:endParaRPr lang="en-US" dirty="0"/>
          </a:p>
        </p:txBody>
      </p:sp>
      <p:sp>
        <p:nvSpPr>
          <p:cNvPr id="6" name="TextBox 5">
            <a:extLst>
              <a:ext uri="{FF2B5EF4-FFF2-40B4-BE49-F238E27FC236}">
                <a16:creationId xmlns:a16="http://schemas.microsoft.com/office/drawing/2014/main" id="{816E15BE-AEEE-4C4B-9F70-119FC368BD8B}"/>
              </a:ext>
            </a:extLst>
          </p:cNvPr>
          <p:cNvSpPr txBox="1"/>
          <p:nvPr/>
        </p:nvSpPr>
        <p:spPr>
          <a:xfrm>
            <a:off x="150813" y="951764"/>
            <a:ext cx="11967998" cy="5262979"/>
          </a:xfrm>
          <a:prstGeom prst="rect">
            <a:avLst/>
          </a:prstGeom>
          <a:noFill/>
          <a:ln>
            <a:noFill/>
          </a:ln>
        </p:spPr>
        <p:txBody>
          <a:bodyPr wrap="square" rtlCol="0" anchor="ctr" anchorCtr="1">
            <a:spAutoFit/>
          </a:bodyPr>
          <a:lstStyle/>
          <a:p>
            <a:r>
              <a:rPr lang="en-US" b="1" dirty="0"/>
              <a:t>YOUR HELP IS NEEDED! </a:t>
            </a:r>
            <a:r>
              <a:rPr lang="en-US" dirty="0"/>
              <a:t>We are collecting, cutting and sorting Manufacturers coupons for our overseas troops and their families.  </a:t>
            </a:r>
          </a:p>
          <a:p>
            <a:endParaRPr lang="en-US" dirty="0"/>
          </a:p>
          <a:p>
            <a:r>
              <a:rPr lang="en-US" dirty="0"/>
              <a:t>Collect/cut out your coupons (including any expired up to 3 months) and send.  Sort coupons:  Food items/non-food items/baby food/pet items</a:t>
            </a:r>
          </a:p>
          <a:p>
            <a:endParaRPr lang="en-US" dirty="0"/>
          </a:p>
          <a:p>
            <a:pPr lvl="3"/>
            <a:r>
              <a:rPr lang="en-US" dirty="0"/>
              <a:t>Coupons can be sent via campus mail to: </a:t>
            </a:r>
          </a:p>
          <a:p>
            <a:pPr lvl="4"/>
            <a:r>
              <a:rPr lang="en-US" dirty="0"/>
              <a:t>ERM</a:t>
            </a:r>
          </a:p>
          <a:p>
            <a:pPr lvl="4"/>
            <a:r>
              <a:rPr lang="en-US" dirty="0"/>
              <a:t>C/O Community Outreach Committee </a:t>
            </a:r>
          </a:p>
          <a:p>
            <a:pPr lvl="4"/>
            <a:r>
              <a:rPr lang="en-US" dirty="0"/>
              <a:t>Research Park 865, Suite 520 </a:t>
            </a:r>
          </a:p>
          <a:p>
            <a:pPr lvl="4"/>
            <a:r>
              <a:rPr lang="en-US" b="1" dirty="0"/>
              <a:t>Deadline:  March 12th</a:t>
            </a:r>
          </a:p>
          <a:p>
            <a:endParaRPr lang="en-US" dirty="0"/>
          </a:p>
          <a:p>
            <a:r>
              <a:rPr lang="en-US" dirty="0"/>
              <a:t>Please contact </a:t>
            </a:r>
            <a:r>
              <a:rPr lang="en-US" b="1" dirty="0">
                <a:hlinkClick r:id="rId2">
                  <a:extLst>
                    <a:ext uri="{A12FA001-AC4F-418D-AE19-62706E023703}">
                      <ahyp:hlinkClr xmlns:ahyp="http://schemas.microsoft.com/office/drawing/2018/hyperlinkcolor" val="tx"/>
                    </a:ext>
                  </a:extLst>
                </a:hlinkClick>
              </a:rPr>
              <a:t>Jennie-Robison@ouhsc.edu</a:t>
            </a:r>
            <a:r>
              <a:rPr lang="en-US" b="1" dirty="0"/>
              <a:t> </a:t>
            </a:r>
            <a:r>
              <a:rPr lang="en-US" dirty="0"/>
              <a:t>or </a:t>
            </a:r>
            <a:r>
              <a:rPr lang="en-US" b="1" dirty="0">
                <a:hlinkClick r:id="rId3">
                  <a:extLst>
                    <a:ext uri="{A12FA001-AC4F-418D-AE19-62706E023703}">
                      <ahyp:hlinkClr xmlns:ahyp="http://schemas.microsoft.com/office/drawing/2018/hyperlinkcolor" val="tx"/>
                    </a:ext>
                  </a:extLst>
                </a:hlinkClick>
              </a:rPr>
              <a:t>Kyndall-Wahkinney@ouhsc.edu</a:t>
            </a:r>
            <a:r>
              <a:rPr lang="en-US" b="1" dirty="0"/>
              <a:t>  </a:t>
            </a:r>
            <a:r>
              <a:rPr lang="en-US" dirty="0"/>
              <a:t>if have any questions.    </a:t>
            </a:r>
            <a:r>
              <a:rPr lang="en-US" b="1" dirty="0"/>
              <a:t>  </a:t>
            </a:r>
          </a:p>
        </p:txBody>
      </p:sp>
      <p:pic>
        <p:nvPicPr>
          <p:cNvPr id="6148" name="Picture 4" descr="Coupons for Troops – Troopons | Southern Chelle">
            <a:extLst>
              <a:ext uri="{FF2B5EF4-FFF2-40B4-BE49-F238E27FC236}">
                <a16:creationId xmlns:a16="http://schemas.microsoft.com/office/drawing/2014/main" id="{1D6F157D-D583-4FD1-969D-C33189569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3178928"/>
            <a:ext cx="2103289" cy="2103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ipart scissors shears, Clipart scissors shears Transparent FREE for  download on WebStockReview 2021">
            <a:extLst>
              <a:ext uri="{FF2B5EF4-FFF2-40B4-BE49-F238E27FC236}">
                <a16:creationId xmlns:a16="http://schemas.microsoft.com/office/drawing/2014/main" id="{B61E10EA-1AB8-4011-8013-240CCA96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7106">
            <a:off x="8965175" y="2868779"/>
            <a:ext cx="2723588" cy="272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2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Who's in the spotlight? - Ms. Salazar">
            <a:extLst>
              <a:ext uri="{FF2B5EF4-FFF2-40B4-BE49-F238E27FC236}">
                <a16:creationId xmlns:a16="http://schemas.microsoft.com/office/drawing/2014/main" id="{1CE90D1B-6567-4C75-A4F2-5420A73941C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Object 1">
            <a:extLst>
              <a:ext uri="{FF2B5EF4-FFF2-40B4-BE49-F238E27FC236}">
                <a16:creationId xmlns:a16="http://schemas.microsoft.com/office/drawing/2014/main" id="{733EDF81-D531-45EA-9C92-3DC529AE9FB8}"/>
              </a:ext>
            </a:extLst>
          </p:cNvPr>
          <p:cNvGraphicFramePr>
            <a:graphicFrameLocks noChangeAspect="1"/>
          </p:cNvGraphicFramePr>
          <p:nvPr>
            <p:extLst>
              <p:ext uri="{D42A27DB-BD31-4B8C-83A1-F6EECF244321}">
                <p14:modId xmlns:p14="http://schemas.microsoft.com/office/powerpoint/2010/main" val="1663753127"/>
              </p:ext>
            </p:extLst>
          </p:nvPr>
        </p:nvGraphicFramePr>
        <p:xfrm>
          <a:off x="1598612" y="0"/>
          <a:ext cx="10590213" cy="6845794"/>
        </p:xfrm>
        <a:graphic>
          <a:graphicData uri="http://schemas.openxmlformats.org/presentationml/2006/ole">
            <mc:AlternateContent xmlns:mc="http://schemas.openxmlformats.org/markup-compatibility/2006">
              <mc:Choice xmlns:v="urn:schemas-microsoft-com:vml" Requires="v">
                <p:oleObj spid="_x0000_s1039" name="Acrobat Document" r:id="rId3" imgW="7543800" imgH="5829300" progId="AcroExch.Document.DC">
                  <p:embed/>
                </p:oleObj>
              </mc:Choice>
              <mc:Fallback>
                <p:oleObj name="Acrobat Document" r:id="rId3" imgW="7543800" imgH="5829300" progId="AcroExch.Document.DC">
                  <p:embed/>
                  <p:pic>
                    <p:nvPicPr>
                      <p:cNvPr id="0" name=""/>
                      <p:cNvPicPr/>
                      <p:nvPr/>
                    </p:nvPicPr>
                    <p:blipFill>
                      <a:blip r:embed="rId4"/>
                      <a:stretch>
                        <a:fillRect/>
                      </a:stretch>
                    </p:blipFill>
                    <p:spPr>
                      <a:xfrm>
                        <a:off x="1598612" y="0"/>
                        <a:ext cx="10590213" cy="6845794"/>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9A289B6F-684D-4319-9718-A558192A2B1F}"/>
              </a:ext>
            </a:extLst>
          </p:cNvPr>
          <p:cNvSpPr/>
          <p:nvPr/>
        </p:nvSpPr>
        <p:spPr>
          <a:xfrm rot="16200000">
            <a:off x="-2020888" y="3068954"/>
            <a:ext cx="5410200" cy="707886"/>
          </a:xfrm>
          <a:prstGeom prst="rect">
            <a:avLst/>
          </a:prstGeom>
          <a:noFill/>
        </p:spPr>
        <p:txBody>
          <a:bodyPr wrap="square" lIns="91440" tIns="45720" rIns="91440" bIns="45720">
            <a:spAutoFit/>
          </a:bodyPr>
          <a:lstStyle/>
          <a:p>
            <a:r>
              <a:rPr lang="en-US" sz="4000" b="1" cap="none" spc="0" dirty="0">
                <a:ln w="9525">
                  <a:solidFill>
                    <a:schemeClr val="tx1"/>
                  </a:solidFill>
                  <a:prstDash val="solid"/>
                </a:ln>
                <a:solidFill>
                  <a:schemeClr val="bg1"/>
                </a:solidFill>
                <a:effectLst>
                  <a:outerShdw blurRad="12700" dist="38100" dir="2700000" algn="tl" rotWithShape="0">
                    <a:schemeClr val="accent5">
                      <a:lumMod val="60000"/>
                      <a:lumOff val="40000"/>
                    </a:schemeClr>
                  </a:outerShdw>
                </a:effectLst>
              </a:rPr>
              <a:t>Staff Senate Spotlight</a:t>
            </a:r>
          </a:p>
        </p:txBody>
      </p:sp>
    </p:spTree>
    <p:extLst>
      <p:ext uri="{BB962C8B-B14F-4D97-AF65-F5344CB8AC3E}">
        <p14:creationId xmlns:p14="http://schemas.microsoft.com/office/powerpoint/2010/main" val="41860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0" y="819898"/>
            <a:ext cx="10360501" cy="993966"/>
          </a:xfrm>
        </p:spPr>
        <p:txBody>
          <a:bodyPr/>
          <a:lstStyle/>
          <a:p>
            <a:pPr algn="ctr"/>
            <a:r>
              <a:rPr lang="en-US" dirty="0"/>
              <a:t>Committee on committees</a:t>
            </a:r>
          </a:p>
        </p:txBody>
      </p:sp>
      <p:sp>
        <p:nvSpPr>
          <p:cNvPr id="3" name="Content Placeholder 2"/>
          <p:cNvSpPr>
            <a:spLocks noGrp="1"/>
          </p:cNvSpPr>
          <p:nvPr>
            <p:ph idx="1"/>
          </p:nvPr>
        </p:nvSpPr>
        <p:spPr>
          <a:xfrm>
            <a:off x="914160" y="5363245"/>
            <a:ext cx="10360501" cy="678950"/>
          </a:xfrm>
        </p:spPr>
        <p:txBody>
          <a:bodyPr/>
          <a:lstStyle/>
          <a:p>
            <a:pPr marL="0" indent="0" algn="ctr">
              <a:buNone/>
            </a:pPr>
            <a:r>
              <a:rPr lang="en-US" dirty="0"/>
              <a:t>Carol Clure 271-2054 </a:t>
            </a:r>
            <a:r>
              <a:rPr lang="en-US" dirty="0">
                <a:hlinkClick r:id="rId2"/>
              </a:rPr>
              <a:t>Carol-Clure@ouhsc.edu</a:t>
            </a:r>
            <a:r>
              <a:rPr lang="en-US" dirty="0"/>
              <a:t> </a:t>
            </a:r>
          </a:p>
        </p:txBody>
      </p:sp>
      <p:sp>
        <p:nvSpPr>
          <p:cNvPr id="4" name="TextBox 3">
            <a:extLst>
              <a:ext uri="{FF2B5EF4-FFF2-40B4-BE49-F238E27FC236}">
                <a16:creationId xmlns:a16="http://schemas.microsoft.com/office/drawing/2014/main" id="{E7ACBF25-25A3-4CB7-B81A-9AE60BD9282F}"/>
              </a:ext>
            </a:extLst>
          </p:cNvPr>
          <p:cNvSpPr txBox="1"/>
          <p:nvPr/>
        </p:nvSpPr>
        <p:spPr>
          <a:xfrm>
            <a:off x="1423047" y="1892974"/>
            <a:ext cx="9372600" cy="461665"/>
          </a:xfrm>
          <a:prstGeom prst="rect">
            <a:avLst/>
          </a:prstGeom>
          <a:noFill/>
          <a:ln>
            <a:noFill/>
          </a:ln>
        </p:spPr>
        <p:txBody>
          <a:bodyPr wrap="square" rtlCol="0" anchor="ctr" anchorCtr="1">
            <a:spAutoFit/>
          </a:bodyPr>
          <a:lstStyle/>
          <a:p>
            <a:r>
              <a:rPr lang="en-US" dirty="0"/>
              <a:t>At this time, all committees have full rosters.  </a:t>
            </a:r>
          </a:p>
        </p:txBody>
      </p:sp>
      <p:sp>
        <p:nvSpPr>
          <p:cNvPr id="5" name="Title 1">
            <a:extLst>
              <a:ext uri="{FF2B5EF4-FFF2-40B4-BE49-F238E27FC236}">
                <a16:creationId xmlns:a16="http://schemas.microsoft.com/office/drawing/2014/main" id="{CD339634-01F6-46FC-A686-50C29E586FCD}"/>
              </a:ext>
            </a:extLst>
          </p:cNvPr>
          <p:cNvSpPr txBox="1">
            <a:spLocks/>
          </p:cNvSpPr>
          <p:nvPr/>
        </p:nvSpPr>
        <p:spPr>
          <a:xfrm>
            <a:off x="1141411" y="2703374"/>
            <a:ext cx="10360501" cy="830998"/>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r>
              <a:rPr lang="en-US" dirty="0"/>
              <a:t>Senator report</a:t>
            </a:r>
          </a:p>
        </p:txBody>
      </p:sp>
      <p:sp>
        <p:nvSpPr>
          <p:cNvPr id="6" name="TextBox 5">
            <a:extLst>
              <a:ext uri="{FF2B5EF4-FFF2-40B4-BE49-F238E27FC236}">
                <a16:creationId xmlns:a16="http://schemas.microsoft.com/office/drawing/2014/main" id="{769E8030-A927-468C-902B-D33E0C01A3EA}"/>
              </a:ext>
            </a:extLst>
          </p:cNvPr>
          <p:cNvSpPr txBox="1"/>
          <p:nvPr/>
        </p:nvSpPr>
        <p:spPr>
          <a:xfrm>
            <a:off x="1408110" y="3533311"/>
            <a:ext cx="9372600" cy="830997"/>
          </a:xfrm>
          <a:prstGeom prst="rect">
            <a:avLst/>
          </a:prstGeom>
          <a:noFill/>
          <a:ln>
            <a:noFill/>
          </a:ln>
        </p:spPr>
        <p:txBody>
          <a:bodyPr wrap="square" rtlCol="0" anchor="ctr" anchorCtr="1">
            <a:spAutoFit/>
          </a:bodyPr>
          <a:lstStyle/>
          <a:p>
            <a:r>
              <a:rPr lang="en-US" dirty="0"/>
              <a:t>2 current Senator vacancy- College of Medicine</a:t>
            </a:r>
          </a:p>
          <a:p>
            <a:r>
              <a:rPr lang="en-US" dirty="0"/>
              <a:t>                    </a:t>
            </a:r>
          </a:p>
        </p:txBody>
      </p:sp>
      <p:sp>
        <p:nvSpPr>
          <p:cNvPr id="7" name="Title 1">
            <a:extLst>
              <a:ext uri="{FF2B5EF4-FFF2-40B4-BE49-F238E27FC236}">
                <a16:creationId xmlns:a16="http://schemas.microsoft.com/office/drawing/2014/main" id="{32A0AE7E-C220-4F59-A27E-FB4970C8B944}"/>
              </a:ext>
            </a:extLst>
          </p:cNvPr>
          <p:cNvSpPr txBox="1">
            <a:spLocks/>
          </p:cNvSpPr>
          <p:nvPr/>
        </p:nvSpPr>
        <p:spPr>
          <a:xfrm>
            <a:off x="1141412" y="3365371"/>
            <a:ext cx="10360501" cy="830998"/>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endParaRPr lang="en-US" dirty="0"/>
          </a:p>
        </p:txBody>
      </p:sp>
    </p:spTree>
    <p:extLst>
      <p:ext uri="{BB962C8B-B14F-4D97-AF65-F5344CB8AC3E}">
        <p14:creationId xmlns:p14="http://schemas.microsoft.com/office/powerpoint/2010/main" val="293704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29FC54-204C-4005-B561-B52B1D9C1BEA}"/>
              </a:ext>
            </a:extLst>
          </p:cNvPr>
          <p:cNvPicPr>
            <a:picLocks noChangeAspect="1"/>
          </p:cNvPicPr>
          <p:nvPr/>
        </p:nvPicPr>
        <p:blipFill rotWithShape="1">
          <a:blip r:embed="rId2"/>
          <a:srcRect l="68534" t="10406" r="16096" b="45832"/>
          <a:stretch/>
        </p:blipFill>
        <p:spPr>
          <a:xfrm>
            <a:off x="1827212" y="121023"/>
            <a:ext cx="8534400" cy="6615953"/>
          </a:xfrm>
          <a:prstGeom prst="rect">
            <a:avLst/>
          </a:prstGeom>
        </p:spPr>
      </p:pic>
    </p:spTree>
    <p:extLst>
      <p:ext uri="{BB962C8B-B14F-4D97-AF65-F5344CB8AC3E}">
        <p14:creationId xmlns:p14="http://schemas.microsoft.com/office/powerpoint/2010/main" val="245807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03E87D-8CFC-48F4-88DB-2EFA892E4494}"/>
              </a:ext>
            </a:extLst>
          </p:cNvPr>
          <p:cNvPicPr>
            <a:picLocks noChangeAspect="1"/>
          </p:cNvPicPr>
          <p:nvPr/>
        </p:nvPicPr>
        <p:blipFill rotWithShape="1">
          <a:blip r:embed="rId2"/>
          <a:srcRect l="16901" t="12490" r="72981" b="43516"/>
          <a:stretch/>
        </p:blipFill>
        <p:spPr>
          <a:xfrm>
            <a:off x="3694112" y="298174"/>
            <a:ext cx="4800600" cy="6261652"/>
          </a:xfrm>
          <a:prstGeom prst="rect">
            <a:avLst/>
          </a:prstGeom>
        </p:spPr>
      </p:pic>
    </p:spTree>
    <p:extLst>
      <p:ext uri="{BB962C8B-B14F-4D97-AF65-F5344CB8AC3E}">
        <p14:creationId xmlns:p14="http://schemas.microsoft.com/office/powerpoint/2010/main" val="3999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43215</TotalTime>
  <Words>1000</Words>
  <Application>Microsoft Office PowerPoint</Application>
  <PresentationFormat>Custom</PresentationFormat>
  <Paragraphs>138</Paragraphs>
  <Slides>25</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MS PGothic</vt:lpstr>
      <vt:lpstr>Aharoni</vt:lpstr>
      <vt:lpstr>Arial</vt:lpstr>
      <vt:lpstr>Brush Script MT</vt:lpstr>
      <vt:lpstr>Calibri</vt:lpstr>
      <vt:lpstr>Calibri Light</vt:lpstr>
      <vt:lpstr>Cambria</vt:lpstr>
      <vt:lpstr>Century Gothic</vt:lpstr>
      <vt:lpstr>Times New Roman</vt:lpstr>
      <vt:lpstr>Wingdings</vt:lpstr>
      <vt:lpstr>Crimson landscape design template</vt:lpstr>
      <vt:lpstr>Acrobat Document</vt:lpstr>
      <vt:lpstr>Staff Senate  Meeting  March 4, 2021</vt:lpstr>
      <vt:lpstr>PowerPoint Presentation</vt:lpstr>
      <vt:lpstr>PowerPoint Presentation</vt:lpstr>
      <vt:lpstr>OUHSC Staff Senate Business</vt:lpstr>
      <vt:lpstr>Community outreach committee</vt:lpstr>
      <vt:lpstr>PowerPoint Presentation</vt:lpstr>
      <vt:lpstr>Committee on committees</vt:lpstr>
      <vt:lpstr>PowerPoint Presentation</vt:lpstr>
      <vt:lpstr>PowerPoint Presentation</vt:lpstr>
      <vt:lpstr>Communication committee</vt:lpstr>
      <vt:lpstr>PowerPoint Presentation</vt:lpstr>
      <vt:lpstr>Employee of the month committee</vt:lpstr>
      <vt:lpstr>PowerPoint Presentation</vt:lpstr>
      <vt:lpstr>Staff EVENTS Committee</vt:lpstr>
      <vt:lpstr>Employee recognition Committee</vt:lpstr>
      <vt:lpstr>New business and announcements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OUHSC Staff Senate</dc:title>
  <dc:creator>Walton, Marty (HSC)</dc:creator>
  <cp:lastModifiedBy>Geiger, Nancy A.  (HSC)</cp:lastModifiedBy>
  <cp:revision>553</cp:revision>
  <cp:lastPrinted>2021-03-04T15:22:16Z</cp:lastPrinted>
  <dcterms:created xsi:type="dcterms:W3CDTF">2018-10-04T13:29:49Z</dcterms:created>
  <dcterms:modified xsi:type="dcterms:W3CDTF">2021-03-04T17:13:13Z</dcterms:modified>
  <cp:contentStatus/>
</cp:coreProperties>
</file>