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  <p:sldMasterId id="2147483748" r:id="rId2"/>
    <p:sldMasterId id="2147483760" r:id="rId3"/>
  </p:sldMasterIdLst>
  <p:notesMasterIdLst>
    <p:notesMasterId r:id="rId28"/>
  </p:notesMasterIdLst>
  <p:handoutMasterIdLst>
    <p:handoutMasterId r:id="rId29"/>
  </p:handoutMasterIdLst>
  <p:sldIdLst>
    <p:sldId id="446" r:id="rId4"/>
    <p:sldId id="425" r:id="rId5"/>
    <p:sldId id="413" r:id="rId6"/>
    <p:sldId id="274" r:id="rId7"/>
    <p:sldId id="329" r:id="rId8"/>
    <p:sldId id="444" r:id="rId9"/>
    <p:sldId id="328" r:id="rId10"/>
    <p:sldId id="312" r:id="rId11"/>
    <p:sldId id="435" r:id="rId12"/>
    <p:sldId id="428" r:id="rId13"/>
    <p:sldId id="372" r:id="rId14"/>
    <p:sldId id="410" r:id="rId15"/>
    <p:sldId id="326" r:id="rId16"/>
    <p:sldId id="445" r:id="rId17"/>
    <p:sldId id="447" r:id="rId18"/>
    <p:sldId id="275" r:id="rId19"/>
    <p:sldId id="441" r:id="rId20"/>
    <p:sldId id="375" r:id="rId21"/>
    <p:sldId id="437" r:id="rId22"/>
    <p:sldId id="443" r:id="rId23"/>
    <p:sldId id="433" r:id="rId24"/>
    <p:sldId id="448" r:id="rId25"/>
    <p:sldId id="355" r:id="rId26"/>
    <p:sldId id="419" r:id="rId27"/>
  </p:sldIdLst>
  <p:sldSz cx="12188825" cy="6858000"/>
  <p:notesSz cx="7010400" cy="9236075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92F4457-1DDC-49A7-9D1C-554EF0853E06}">
          <p14:sldIdLst>
            <p14:sldId id="446"/>
            <p14:sldId id="425"/>
            <p14:sldId id="413"/>
            <p14:sldId id="274"/>
            <p14:sldId id="329"/>
            <p14:sldId id="444"/>
            <p14:sldId id="328"/>
            <p14:sldId id="312"/>
            <p14:sldId id="435"/>
            <p14:sldId id="428"/>
            <p14:sldId id="372"/>
            <p14:sldId id="410"/>
            <p14:sldId id="326"/>
            <p14:sldId id="445"/>
            <p14:sldId id="447"/>
            <p14:sldId id="275"/>
            <p14:sldId id="441"/>
            <p14:sldId id="375"/>
            <p14:sldId id="437"/>
            <p14:sldId id="443"/>
            <p14:sldId id="433"/>
            <p14:sldId id="448"/>
            <p14:sldId id="355"/>
            <p14:sldId id="4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04" userDrawn="1">
          <p15:clr>
            <a:srgbClr val="A4A3A4"/>
          </p15:clr>
        </p15:guide>
        <p15:guide id="3" orient="horz" pos="4144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orient="horz" pos="1136" userDrawn="1">
          <p15:clr>
            <a:srgbClr val="A4A3A4"/>
          </p15:clr>
        </p15:guide>
        <p15:guide id="6" pos="3839" userDrawn="1">
          <p15:clr>
            <a:srgbClr val="A4A3A4"/>
          </p15:clr>
        </p15:guide>
        <p15:guide id="7" pos="191" userDrawn="1">
          <p15:clr>
            <a:srgbClr val="A4A3A4"/>
          </p15:clr>
        </p15:guide>
        <p15:guide id="8" pos="7486" userDrawn="1">
          <p15:clr>
            <a:srgbClr val="A4A3A4"/>
          </p15:clr>
        </p15:guide>
        <p15:guide id="9" pos="576" userDrawn="1">
          <p15:clr>
            <a:srgbClr val="A4A3A4"/>
          </p15:clr>
        </p15:guide>
        <p15:guide id="10" pos="71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yer, Kelli  (HSC)" initials="DK(" lastIdx="1" clrIdx="0">
    <p:extLst>
      <p:ext uri="{19B8F6BF-5375-455C-9EA6-DF929625EA0E}">
        <p15:presenceInfo xmlns:p15="http://schemas.microsoft.com/office/powerpoint/2012/main" userId="S-1-5-21-598231604-1040596609-1897138802-969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CC0000"/>
    <a:srgbClr val="FFD44B"/>
    <a:srgbClr val="FFCB25"/>
    <a:srgbClr val="FF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3447BB-5D67-496B-8E87-E561075AD55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26" autoAdjust="0"/>
    <p:restoredTop sz="94660"/>
  </p:normalViewPr>
  <p:slideViewPr>
    <p:cSldViewPr>
      <p:cViewPr varScale="1">
        <p:scale>
          <a:sx n="82" d="100"/>
          <a:sy n="82" d="100"/>
        </p:scale>
        <p:origin x="138" y="720"/>
      </p:cViewPr>
      <p:guideLst>
        <p:guide orient="horz" pos="2160"/>
        <p:guide orient="horz" pos="304"/>
        <p:guide orient="horz" pos="4144"/>
        <p:guide orient="horz" pos="3952"/>
        <p:guide orient="horz" pos="1136"/>
        <p:guide pos="3839"/>
        <p:guide pos="191"/>
        <p:guide pos="7486"/>
        <p:guide pos="576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1680" y="96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514" tIns="46258" rIns="92514" bIns="46258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514" tIns="46258" rIns="92514" bIns="46258" rtlCol="0"/>
          <a:lstStyle>
            <a:lvl1pPr algn="r">
              <a:defRPr sz="1200"/>
            </a:lvl1pPr>
          </a:lstStyle>
          <a:p>
            <a:fld id="{4954C6E1-AF92-4FB7-A013-0B520EBC30AE}" type="datetimeFigureOut">
              <a:rPr lang="en-US"/>
              <a:t>5/6/2021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514" tIns="46258" rIns="92514" bIns="46258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514" tIns="46258" rIns="92514" bIns="46258" rtlCol="0" anchor="b"/>
          <a:lstStyle>
            <a:lvl1pPr algn="r">
              <a:defRPr sz="1200"/>
            </a:lvl1pPr>
          </a:lstStyle>
          <a:p>
            <a:fld id="{DA52D9BF-D574-4807-B36C-9E2A025BE82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6792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514" tIns="46258" rIns="92514" bIns="46258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514" tIns="46258" rIns="92514" bIns="46258" rtlCol="0"/>
          <a:lstStyle>
            <a:lvl1pPr algn="r">
              <a:defRPr sz="1200"/>
            </a:lvl1pPr>
          </a:lstStyle>
          <a:p>
            <a:fld id="{95C10850-0874-4A61-99B4-D613C5E8D9EA}" type="datetimeFigureOut">
              <a:rPr lang="en-US"/>
              <a:t>5/6/2021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3738"/>
            <a:ext cx="61531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14" tIns="46258" rIns="92514" bIns="46258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8"/>
            <a:ext cx="5608320" cy="4156234"/>
          </a:xfrm>
          <a:prstGeom prst="rect">
            <a:avLst/>
          </a:prstGeom>
        </p:spPr>
        <p:txBody>
          <a:bodyPr vert="horz" lIns="92514" tIns="46258" rIns="92514" bIns="46258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514" tIns="46258" rIns="92514" bIns="46258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514" tIns="46258" rIns="92514" bIns="46258" rtlCol="0" anchor="b"/>
          <a:lstStyle>
            <a:lvl1pPr algn="r">
              <a:defRPr sz="1200"/>
            </a:lvl1pPr>
          </a:lstStyle>
          <a:p>
            <a:fld id="{9E11EC53-F507-411E-9ADC-FBCFECE09D3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818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21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8246" y="1828800"/>
            <a:ext cx="9220200" cy="2147926"/>
          </a:xfrm>
        </p:spPr>
        <p:txBody>
          <a:bodyPr anchor="ctr">
            <a:normAutofit/>
          </a:bodyPr>
          <a:lstStyle>
            <a:lvl1pPr algn="ctr">
              <a:defRPr sz="4400" cap="all" normalizeH="0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8246" y="4063998"/>
            <a:ext cx="9220200" cy="1016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5/6/2021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2400" dirty="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507869" y="482602"/>
            <a:ext cx="6602281" cy="5842001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2" indent="0">
              <a:buNone/>
              <a:defRPr sz="2700"/>
            </a:lvl5pPr>
            <a:lvl6pPr marL="3047466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5/6/2021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669581">
              <a:defRPr baseline="0"/>
            </a:lvl6pPr>
            <a:lvl7pPr marL="2669581">
              <a:defRPr baseline="0"/>
            </a:lvl7pPr>
            <a:lvl8pPr marL="2669581">
              <a:defRPr baseline="0"/>
            </a:lvl8pPr>
            <a:lvl9pPr marL="2669581"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5/6/2021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4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40043" y="685800"/>
            <a:ext cx="1843982" cy="5588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163" y="685800"/>
            <a:ext cx="9040045" cy="5588002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5/6/2021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7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3B9DD-DAC5-455D-97E7-4A864D169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84DAF6-E127-4325-A0E3-4901E8305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D36DA-DF51-4388-9A39-A7C5E1E7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FFB8-5A9B-481E-858B-D812C9B7FF0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9C216-5331-4704-8784-D7887B68A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82CDA-D258-448E-A40A-2C41DB4D3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6C0A-61D4-41A4-B55B-57B0A8009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7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87C27-3357-4A4A-BC9E-9B7867B11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E3A94-9360-4B12-A9C7-6D0860DB3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421E6-6D93-46FB-BE50-E41879587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FFB8-5A9B-481E-858B-D812C9B7FF0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CCC2C-776A-420A-B89D-5AE2AC254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2FD4A-A031-4556-A134-2027DBF12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6C0A-61D4-41A4-B55B-57B0A8009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8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275AE-0127-45D4-8DFC-4B1FEF0DF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44568-C941-4F5A-891A-26829A5F5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576E3-06F0-49AB-8C03-AB5E6E4DC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FFB8-5A9B-481E-858B-D812C9B7FF0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010F5-2057-41B3-93DC-5ACA1B471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7B8F2-9F51-4933-B11A-77EF3F9EF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6C0A-61D4-41A4-B55B-57B0A8009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0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D906D-B93E-4C5D-9605-5B4A0D2D0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BDB05-1530-4F96-8125-EE849F8F0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BACA3-34C5-4616-86DC-A7BB18C39C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4E7A6-506D-4EB2-A99E-BD5D0C332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FFB8-5A9B-481E-858B-D812C9B7FF0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A6FA6-9238-4729-B28B-D0A7CCA2E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BF70A-57FC-4496-A00C-46C91300C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6C0A-61D4-41A4-B55B-57B0A8009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0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A9BD1-AAFA-480D-B507-7BA30831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19479-D714-4166-A9A2-C79CC7D77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C73192-F705-40AD-8AC9-4DCFCD3F1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4A818E-A556-471B-A93A-C5DE8CA300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A16D2B-1AD4-46FC-A56E-5DD887DC63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82BD71-F49E-4306-B3FB-03293D0A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FFB8-5A9B-481E-858B-D812C9B7FF0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FE2A3F-3337-493F-A39D-6284ACE69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253556-0E76-4A8B-825A-B8E3D4267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6C0A-61D4-41A4-B55B-57B0A8009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6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226F6-9946-416F-AD35-C185AD41D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241765-4B51-4154-86E4-D93EE849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FFB8-5A9B-481E-858B-D812C9B7FF0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CBAC39-5D1F-454C-835C-E52FD6EF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8CF443-CEA8-419B-920F-B8BE1520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6C0A-61D4-41A4-B55B-57B0A8009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3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8B57B9-F675-4F86-AB44-172AF507E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FFB8-5A9B-481E-858B-D812C9B7FF0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0D6542-AC00-4D3E-955C-7E7CD1A00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4F251-CA83-4B60-88EB-EEF7B3D5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6C0A-61D4-41A4-B55B-57B0A8009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1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163" y="1803401"/>
            <a:ext cx="10360501" cy="447040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5/6/2021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30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A94A2-1082-49F4-BB08-2F9190196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0DAFC-C081-4089-A9D0-63DECADF0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9CC662-8962-4201-B464-39374083D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17FF1-9087-451B-8287-EAD36A39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FFB8-5A9B-481E-858B-D812C9B7FF0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B75065-2E3E-436C-AACE-0A413F86A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7BA87-1C4C-41BD-BCAE-F4DA6BE5D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6C0A-61D4-41A4-B55B-57B0A8009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9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39327-B2BB-48F1-A626-DD59CAB6B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3A65F7-6C04-4CE9-91D2-CC097786B7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64E98E-301B-43BC-AECE-8E5C81D8D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68F30-28FE-41AD-BD57-9F3FA12E8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FFB8-5A9B-481E-858B-D812C9B7FF0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3AB3C-6219-4E26-8F06-A35618BE8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536E2-4454-44A1-AB7C-1BFE0F7BF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6C0A-61D4-41A4-B55B-57B0A8009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1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42F7A-BEE2-4607-AE61-4A4BE39BB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7374FC-CCF0-470B-AA1D-C874A72E57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EDB95-61F0-490A-A37B-E6309C9B8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FFB8-5A9B-481E-858B-D812C9B7FF0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13894-C515-4C1D-B096-D80B72356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CEFCB-0407-4306-AD88-DA3CD57FA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6C0A-61D4-41A4-B55B-57B0A8009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5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AA81E8-9DBE-48AF-92E6-CFA1FD2903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A490C-F872-4C56-8699-5F615FBAF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ADD0B-EC41-479E-AE13-825C690D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FFB8-5A9B-481E-858B-D812C9B7FF0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25E80-FC0D-4AA2-A695-5D287FAF8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8D952-5BE1-4A3D-996A-30AA37B9C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6C0A-61D4-41A4-B55B-57B0A8009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7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80D0-2839-433E-9224-D693F18FA37E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7859-3E35-42A5-A834-E9EF022D4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83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80D0-2839-433E-9224-D693F18FA37E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7859-3E35-42A5-A834-E9EF022D4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42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80D0-2839-433E-9224-D693F18FA37E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7859-3E35-42A5-A834-E9EF022D4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79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80D0-2839-433E-9224-D693F18FA37E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7859-3E35-42A5-A834-E9EF022D4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78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80D0-2839-433E-9224-D693F18FA37E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7859-3E35-42A5-A834-E9EF022D4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91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80D0-2839-433E-9224-D693F18FA37E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7859-3E35-42A5-A834-E9EF022D4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57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1524002"/>
            <a:ext cx="9751060" cy="1992597"/>
          </a:xfrm>
        </p:spPr>
        <p:txBody>
          <a:bodyPr anchor="b" anchorCtr="0">
            <a:noAutofit/>
          </a:bodyPr>
          <a:lstStyle>
            <a:lvl1pPr algn="ctr">
              <a:defRPr sz="4400" b="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3632200"/>
            <a:ext cx="9751060" cy="1016000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5/6/2021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90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80D0-2839-433E-9224-D693F18FA37E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7859-3E35-42A5-A834-E9EF022D4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59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80D0-2839-433E-9224-D693F18FA37E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7859-3E35-42A5-A834-E9EF022D4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39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80D0-2839-433E-9224-D693F18FA37E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7859-3E35-42A5-A834-E9EF022D4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17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80D0-2839-433E-9224-D693F18FA37E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7859-3E35-42A5-A834-E9EF022D4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199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80D0-2839-433E-9224-D693F18FA37E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7859-3E35-42A5-A834-E9EF022D4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83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162" y="1803401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803401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 baseline="0"/>
            </a:lvl6pPr>
            <a:lvl7pPr marL="2669581">
              <a:defRPr sz="1400" baseline="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5/6/2021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62" y="1803400"/>
            <a:ext cx="4977104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2" indent="0">
              <a:buNone/>
              <a:defRPr sz="2100" b="1"/>
            </a:lvl5pPr>
            <a:lvl6pPr marL="3047466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162" y="2717800"/>
            <a:ext cx="4977104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7559" y="1803400"/>
            <a:ext cx="4977104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2" indent="0">
              <a:buNone/>
              <a:defRPr sz="2100" b="1"/>
            </a:lvl5pPr>
            <a:lvl6pPr marL="3047466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717800"/>
            <a:ext cx="4977104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5/6/2021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68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5/6/2021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68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5/6/2021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34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white">
          <a:xfrm>
            <a:off x="507868" y="482602"/>
            <a:ext cx="6602280" cy="584200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5/6/2021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3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9134" y="1905000"/>
            <a:ext cx="5180251" cy="17272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-1115"/>
            <a:ext cx="6093594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2400" dirty="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507870" y="482601"/>
            <a:ext cx="5077859" cy="5862706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2" indent="0">
              <a:buNone/>
              <a:defRPr sz="2700"/>
            </a:lvl5pPr>
            <a:lvl6pPr marL="3047466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99134" y="3733800"/>
            <a:ext cx="5180251" cy="172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5/6/2021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99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63" y="1803401"/>
            <a:ext cx="10360501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163" y="6375400"/>
            <a:ext cx="7414869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5324" y="6375400"/>
            <a:ext cx="142203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B9B9059-F1D6-41D0-95CF-D21CAA096B3A}" type="datetimeFigureOut">
              <a:rPr lang="en-US" smtClean="0"/>
              <a:pPr/>
              <a:t>5/6/2021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1760" y="6375400"/>
            <a:ext cx="832903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5FD5434-F838-4DD4-A17B-1CB1A1850D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948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9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90000"/>
        <a:buFont typeface="Cambria" pitchFamily="18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5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2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6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5224CD-BE48-4F01-AD61-B30B3520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8AEFC-A363-4778-8627-2B4971F27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303FD-EC08-4791-A8F6-DDADDFD70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7FFB8-5A9B-481E-858B-D812C9B7FF0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1C46F-586D-4D52-A782-22EEA985A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90EAB-1D59-4DD3-845F-B814A8789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06C0A-61D4-41A4-B55B-57B0A8009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6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A80D0-2839-433E-9224-D693F18FA37E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37859-3E35-42A5-A834-E9EF022D4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4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mailto:Nancy-Geiger@ouhsc.edu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Heidi-Petitt@ouhsc.edu" TargetMode="External"/><Relationship Id="rId2" Type="http://schemas.openxmlformats.org/officeDocument/2006/relationships/hyperlink" Target="mailto:Carol-Clure@ouhsc.ed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wellness@ouhsc.edu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hyperlink" Target="http://www.livewellou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Carol-Clure@ouhsc.edu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265A54-F671-455B-BDF3-DFE693EF20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/>
          <a:stretch/>
        </p:blipFill>
        <p:spPr>
          <a:xfrm>
            <a:off x="14408" y="17584"/>
            <a:ext cx="8915067" cy="59648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4D3271-7EF8-42FA-A7B4-53659FEAA0E3}"/>
              </a:ext>
            </a:extLst>
          </p:cNvPr>
          <p:cNvSpPr txBox="1"/>
          <p:nvPr/>
        </p:nvSpPr>
        <p:spPr>
          <a:xfrm>
            <a:off x="10135" y="2955216"/>
            <a:ext cx="4309193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 it.  Out Loud. Say it.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00A427-330B-4867-9DCC-66399044D89E}"/>
              </a:ext>
            </a:extLst>
          </p:cNvPr>
          <p:cNvSpPr txBox="1"/>
          <p:nvPr/>
        </p:nvSpPr>
        <p:spPr>
          <a:xfrm>
            <a:off x="6551612" y="4876800"/>
            <a:ext cx="2525050" cy="954107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sz="2800" b="1" dirty="0"/>
              <a:t>The meeting. </a:t>
            </a:r>
          </a:p>
          <a:p>
            <a:r>
              <a:rPr lang="en-US" sz="2800" b="1" dirty="0"/>
              <a:t>It starts now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20BA45-1235-4713-B75E-CA51F859079B}"/>
              </a:ext>
            </a:extLst>
          </p:cNvPr>
          <p:cNvSpPr txBox="1"/>
          <p:nvPr/>
        </p:nvSpPr>
        <p:spPr>
          <a:xfrm>
            <a:off x="8136916" y="893114"/>
            <a:ext cx="4041775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b="1" dirty="0">
                <a:latin typeface="Segoe Script" panose="030B0504020000000003" pitchFamily="66" charset="0"/>
                <a:cs typeface="Browallia New" panose="020B0604020202020204" pitchFamily="34" charset="-34"/>
              </a:rPr>
              <a:t>STAFF SENATE MEETING </a:t>
            </a:r>
          </a:p>
          <a:p>
            <a:endParaRPr lang="en-US" sz="3200" b="1" dirty="0">
              <a:latin typeface="Segoe Script" panose="030B0504020000000003" pitchFamily="66" charset="0"/>
              <a:cs typeface="Browallia New" panose="020B0604020202020204" pitchFamily="34" charset="-34"/>
            </a:endParaRPr>
          </a:p>
          <a:p>
            <a:r>
              <a:rPr lang="en-US" sz="3200" b="1" dirty="0">
                <a:latin typeface="Segoe Script" panose="030B0504020000000003" pitchFamily="66" charset="0"/>
                <a:cs typeface="Browallia New" panose="020B0604020202020204" pitchFamily="34" charset="-34"/>
              </a:rPr>
              <a:t>MAY 6, 2021</a:t>
            </a:r>
          </a:p>
        </p:txBody>
      </p:sp>
    </p:spTree>
    <p:extLst>
      <p:ext uri="{BB962C8B-B14F-4D97-AF65-F5344CB8AC3E}">
        <p14:creationId xmlns:p14="http://schemas.microsoft.com/office/powerpoint/2010/main" val="406931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432FE-E1D2-45C6-8684-46DF87A2E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92" t="12490" r="65004" b="43748"/>
          <a:stretch/>
        </p:blipFill>
        <p:spPr>
          <a:xfrm>
            <a:off x="1573212" y="76200"/>
            <a:ext cx="90424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7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76200"/>
            <a:ext cx="10360501" cy="762000"/>
          </a:xfrm>
        </p:spPr>
        <p:txBody>
          <a:bodyPr/>
          <a:lstStyle/>
          <a:p>
            <a:pPr algn="ctr"/>
            <a:r>
              <a:rPr lang="en-US" b="1" dirty="0"/>
              <a:t>Communication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812" y="5334000"/>
            <a:ext cx="11125200" cy="89394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Meetings will be held on the 3</a:t>
            </a:r>
            <a:r>
              <a:rPr lang="en-US" baseline="30000" dirty="0"/>
              <a:t>rd</a:t>
            </a:r>
            <a:r>
              <a:rPr lang="en-US" dirty="0"/>
              <a:t> Thursday of each month.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45D7AF-0871-4644-A02D-2E36069DCDC8}"/>
              </a:ext>
            </a:extLst>
          </p:cNvPr>
          <p:cNvSpPr txBox="1"/>
          <p:nvPr/>
        </p:nvSpPr>
        <p:spPr>
          <a:xfrm>
            <a:off x="684212" y="1981200"/>
            <a:ext cx="1074420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/>
              <a:t>HSC Staff Senate Communication  invites staff with a  background in </a:t>
            </a:r>
            <a:r>
              <a:rPr lang="en-US" b="1" dirty="0"/>
              <a:t>graphic design, marketing, or communication </a:t>
            </a:r>
            <a:r>
              <a:rPr lang="en-US" dirty="0"/>
              <a:t>to consider joining the team for the 2021-2022 year!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4000" b="1" dirty="0"/>
              <a:t>Facebook.com/</a:t>
            </a:r>
            <a:r>
              <a:rPr lang="en-US" sz="4000" b="1" dirty="0" err="1"/>
              <a:t>OUHSCStaffSenate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5984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A5B5C8-1A86-47DF-8E45-6D9054516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991" y="228600"/>
            <a:ext cx="3583192" cy="55553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3E9FF0-87BD-4B0D-B87F-38FC2E9ADA50}"/>
              </a:ext>
            </a:extLst>
          </p:cNvPr>
          <p:cNvSpPr txBox="1"/>
          <p:nvPr/>
        </p:nvSpPr>
        <p:spPr>
          <a:xfrm>
            <a:off x="124642" y="609600"/>
            <a:ext cx="8257389" cy="92333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sz="5400" dirty="0"/>
              <a:t>Employee of the Month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7CF541-24B0-4045-AFE7-A9C74DC40B51}"/>
              </a:ext>
            </a:extLst>
          </p:cNvPr>
          <p:cNvSpPr txBox="1"/>
          <p:nvPr/>
        </p:nvSpPr>
        <p:spPr>
          <a:xfrm>
            <a:off x="2513012" y="1752600"/>
            <a:ext cx="6556146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b="1" dirty="0"/>
              <a:t>May 2021</a:t>
            </a:r>
          </a:p>
          <a:p>
            <a:pPr algn="ctr"/>
            <a:endParaRPr lang="en-US" sz="3600" b="1" dirty="0"/>
          </a:p>
          <a:p>
            <a:pPr algn="ctr"/>
            <a:r>
              <a:rPr lang="en-US" sz="5400" b="1" dirty="0"/>
              <a:t>Shirley Christie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Administrative Coordinator</a:t>
            </a:r>
          </a:p>
          <a:p>
            <a:pPr algn="ctr"/>
            <a:r>
              <a:rPr lang="en-US" sz="2800" b="1" dirty="0"/>
              <a:t>Oklahoma Center for </a:t>
            </a:r>
          </a:p>
          <a:p>
            <a:pPr algn="ctr"/>
            <a:r>
              <a:rPr lang="en-US" sz="2800" b="1" dirty="0"/>
              <a:t>Poison and Drug Information</a:t>
            </a:r>
          </a:p>
          <a:p>
            <a:pPr algn="ctr"/>
            <a:endParaRPr lang="en-US" sz="3200" dirty="0"/>
          </a:p>
        </p:txBody>
      </p:sp>
      <p:pic>
        <p:nvPicPr>
          <p:cNvPr id="2050" name="Picture 1" descr="image003">
            <a:extLst>
              <a:ext uri="{FF2B5EF4-FFF2-40B4-BE49-F238E27FC236}">
                <a16:creationId xmlns:a16="http://schemas.microsoft.com/office/drawing/2014/main" id="{DFAEE15F-D6D6-4E77-95A6-4342BD185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" y="2057400"/>
            <a:ext cx="21145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23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Employee of the month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632" y="1981200"/>
            <a:ext cx="10933560" cy="4114800"/>
          </a:xfrm>
        </p:spPr>
        <p:txBody>
          <a:bodyPr>
            <a:normAutofit fontScale="25000" lnSpcReduction="20000"/>
          </a:bodyPr>
          <a:lstStyle/>
          <a:p>
            <a:r>
              <a:rPr lang="en-US" sz="12800" dirty="0"/>
              <a:t>Eligibility- FT, Non faculty appt.  Worked at least 5 consecutive calendar years.  </a:t>
            </a:r>
          </a:p>
          <a:p>
            <a:r>
              <a:rPr lang="en-US" sz="12800" dirty="0"/>
              <a:t>3 letters of support from OUHSC personnel (one from direct supervisor)</a:t>
            </a:r>
          </a:p>
          <a:p>
            <a:r>
              <a:rPr lang="en-US" sz="12800" i="1" dirty="0"/>
              <a:t>Nominee must not have received the Employee of the Month award in the past five years. </a:t>
            </a:r>
          </a:p>
          <a:p>
            <a:pPr marL="0" indent="0">
              <a:buNone/>
            </a:pPr>
            <a:endParaRPr lang="en-US" sz="12800" i="1" dirty="0"/>
          </a:p>
          <a:p>
            <a:pPr marL="0" indent="0" algn="ctr">
              <a:buNone/>
            </a:pPr>
            <a:r>
              <a:rPr lang="en-US" sz="12800" dirty="0"/>
              <a:t>Complete eligibility and details can be found on our Staff Senate website.  </a:t>
            </a:r>
          </a:p>
          <a:p>
            <a:pPr marL="0" indent="0">
              <a:buNone/>
            </a:pPr>
            <a:r>
              <a:rPr lang="en-US" sz="98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2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2A36D4-A296-436A-9994-140A1983D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06" y="-76200"/>
            <a:ext cx="11199812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3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E11ADE-2024-443A-AC01-651E36B43BDB}"/>
              </a:ext>
            </a:extLst>
          </p:cNvPr>
          <p:cNvSpPr txBox="1"/>
          <p:nvPr/>
        </p:nvSpPr>
        <p:spPr>
          <a:xfrm>
            <a:off x="836612" y="197426"/>
            <a:ext cx="9916937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Staff Appreciation Day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Tuesday, May 11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2078E8-775A-4462-9547-8D1DBF8E462E}"/>
              </a:ext>
            </a:extLst>
          </p:cNvPr>
          <p:cNvSpPr txBox="1"/>
          <p:nvPr/>
        </p:nvSpPr>
        <p:spPr>
          <a:xfrm>
            <a:off x="-13311" y="1951752"/>
            <a:ext cx="10374923" cy="458587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by and pick up your Survival Pack! </a:t>
            </a:r>
          </a:p>
          <a:p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/>
              <a:t>2 locations for easy pick up</a:t>
            </a:r>
          </a:p>
          <a:p>
            <a:endParaRPr lang="en-US" sz="3200" b="1" dirty="0"/>
          </a:p>
          <a:p>
            <a:r>
              <a:rPr lang="en-US" sz="3200" b="1" dirty="0"/>
              <a:t>Research Park &amp; Bird Library</a:t>
            </a:r>
          </a:p>
          <a:p>
            <a:r>
              <a:rPr lang="en-US" sz="3200" b="1" dirty="0"/>
              <a:t>9 am- 11am &amp; 12 pm-2 pm </a:t>
            </a:r>
          </a:p>
          <a:p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Drive through and Walkup available.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You may bring up to 2 extra ID’s with you</a:t>
            </a:r>
            <a:endParaRPr lang="en-US" sz="2800" b="1" dirty="0"/>
          </a:p>
        </p:txBody>
      </p:sp>
      <p:pic>
        <p:nvPicPr>
          <p:cNvPr id="11270" name="Picture 6" descr="Free Goodie Bag Icon of Line style - Available in SVG, PNG, EPS, AI &amp; Icon  fonts">
            <a:extLst>
              <a:ext uri="{FF2B5EF4-FFF2-40B4-BE49-F238E27FC236}">
                <a16:creationId xmlns:a16="http://schemas.microsoft.com/office/drawing/2014/main" id="{D785DA71-3722-4759-9802-B40849EFA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7980">
            <a:off x="8026323" y="2471323"/>
            <a:ext cx="3546729" cy="354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59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40AFDF-C941-4CE6-8A56-D9C0F6797155}"/>
              </a:ext>
            </a:extLst>
          </p:cNvPr>
          <p:cNvSpPr/>
          <p:nvPr/>
        </p:nvSpPr>
        <p:spPr>
          <a:xfrm>
            <a:off x="-1588" y="2047006"/>
            <a:ext cx="2426705" cy="1323415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algn="ctr" defTabSz="914126"/>
            <a:r>
              <a:rPr lang="en-US" sz="1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Garamond Pro" panose="02020502060506020403"/>
              </a:rPr>
              <a:t>JIM WELLER</a:t>
            </a:r>
          </a:p>
          <a:p>
            <a:pPr algn="ctr" defTabSz="914126"/>
            <a:r>
              <a:rPr lang="en-US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Garamond Pro" panose="02020502060506020403"/>
              </a:rPr>
              <a:t>OUHSC Student Government Association</a:t>
            </a:r>
          </a:p>
          <a:p>
            <a:pPr algn="ctr" defTabSz="914126"/>
            <a:r>
              <a:rPr lang="en-US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Garamond Pro" panose="02020502060506020403"/>
              </a:rPr>
              <a:t>Tanya L. </a:t>
            </a:r>
            <a:r>
              <a:rPr lang="en-US" sz="1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Garamond Pro" panose="02020502060506020403"/>
              </a:rPr>
              <a:t>Mustin</a:t>
            </a:r>
            <a:r>
              <a:rPr lang="en-US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Garamond Pro" panose="02020502060506020403"/>
              </a:rPr>
              <a:t> Staff Excellence Award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53ABCC-3266-4264-A9B4-8B82192C18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91" t="10644"/>
          <a:stretch/>
        </p:blipFill>
        <p:spPr>
          <a:xfrm>
            <a:off x="150812" y="3417277"/>
            <a:ext cx="2044959" cy="26550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264DA1-FEF0-41E1-9B3E-E179AABC4374}"/>
              </a:ext>
            </a:extLst>
          </p:cNvPr>
          <p:cNvSpPr/>
          <p:nvPr/>
        </p:nvSpPr>
        <p:spPr>
          <a:xfrm>
            <a:off x="1092740" y="76200"/>
            <a:ext cx="10058795" cy="922985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 defTabSz="914126"/>
            <a:r>
              <a:rPr lang="en-US" sz="5398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Garamond Pro" panose="02020502060506020403"/>
              </a:rPr>
              <a:t>Employee Recognition Ceremony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5BEA42-4320-46BA-AC37-D792C396CA7C}"/>
              </a:ext>
            </a:extLst>
          </p:cNvPr>
          <p:cNvSpPr txBox="1"/>
          <p:nvPr/>
        </p:nvSpPr>
        <p:spPr>
          <a:xfrm>
            <a:off x="798511" y="999185"/>
            <a:ext cx="1059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Congratulations to our milestone awardees recognized last week during our 2021 Virtual Ceremony and to our Special Award Recipients: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799704-3EE6-45F1-B3B0-9DFF2DF48A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05" b="12555"/>
          <a:stretch/>
        </p:blipFill>
        <p:spPr>
          <a:xfrm>
            <a:off x="2643925" y="3370421"/>
            <a:ext cx="2044958" cy="26550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BEC595-44D0-487C-B434-9057A34AEE41}"/>
              </a:ext>
            </a:extLst>
          </p:cNvPr>
          <p:cNvSpPr/>
          <p:nvPr/>
        </p:nvSpPr>
        <p:spPr>
          <a:xfrm>
            <a:off x="2596376" y="2293227"/>
            <a:ext cx="2044958" cy="830972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algn="ctr" defTabSz="914126"/>
            <a:r>
              <a:rPr lang="en-US" sz="1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Garamond Pro" panose="02020502060506020403"/>
              </a:rPr>
              <a:t>JOSEPH SCHMIDT</a:t>
            </a:r>
          </a:p>
          <a:p>
            <a:pPr algn="ctr" defTabSz="914126"/>
            <a:r>
              <a:rPr lang="en-US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Garamond Pro" panose="02020502060506020403"/>
              </a:rPr>
              <a:t>2020 Employee </a:t>
            </a:r>
          </a:p>
          <a:p>
            <a:pPr algn="ctr" defTabSz="914126"/>
            <a:r>
              <a:rPr lang="en-US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Garamond Pro" panose="02020502060506020403"/>
              </a:rPr>
              <a:t>of the Year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139CC7-40C6-42D0-A265-F624F63268AB}"/>
              </a:ext>
            </a:extLst>
          </p:cNvPr>
          <p:cNvSpPr/>
          <p:nvPr/>
        </p:nvSpPr>
        <p:spPr>
          <a:xfrm>
            <a:off x="5118701" y="2293227"/>
            <a:ext cx="2324101" cy="830972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algn="ctr" defTabSz="914126"/>
            <a:r>
              <a:rPr lang="en-US" sz="1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Garamond Pro" panose="02020502060506020403"/>
              </a:rPr>
              <a:t>PAULA COCKRELL</a:t>
            </a:r>
          </a:p>
          <a:p>
            <a:pPr algn="ctr" defTabSz="914126"/>
            <a:r>
              <a:rPr lang="en-US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Garamond Pro" panose="02020502060506020403"/>
              </a:rPr>
              <a:t>2020 Staff Senate Appreciation Award</a:t>
            </a:r>
          </a:p>
        </p:txBody>
      </p:sp>
      <p:pic>
        <p:nvPicPr>
          <p:cNvPr id="11" name="Picture 4" descr="Paula Cockrell - Instructor Page">
            <a:extLst>
              <a:ext uri="{FF2B5EF4-FFF2-40B4-BE49-F238E27FC236}">
                <a16:creationId xmlns:a16="http://schemas.microsoft.com/office/drawing/2014/main" id="{99A2CFA3-7648-4A8D-9E13-1E7942419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" r="8994" b="19604"/>
          <a:stretch/>
        </p:blipFill>
        <p:spPr bwMode="auto">
          <a:xfrm>
            <a:off x="5137038" y="3370421"/>
            <a:ext cx="1970197" cy="264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8698A3-0DAA-4B49-8AA7-16DEFC9E57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8" t="3576" r="8755" b="12067"/>
          <a:stretch/>
        </p:blipFill>
        <p:spPr>
          <a:xfrm>
            <a:off x="7555390" y="3369877"/>
            <a:ext cx="2044959" cy="26439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52E19ED-2022-4B6C-A9ED-664C43459DF4}"/>
              </a:ext>
            </a:extLst>
          </p:cNvPr>
          <p:cNvSpPr/>
          <p:nvPr/>
        </p:nvSpPr>
        <p:spPr>
          <a:xfrm>
            <a:off x="7498381" y="2307383"/>
            <a:ext cx="2324101" cy="830972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algn="ctr" defTabSz="914126"/>
            <a:r>
              <a:rPr lang="en-US" sz="1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Garamond Pro" panose="02020502060506020403"/>
              </a:rPr>
              <a:t>KATE STANTON</a:t>
            </a:r>
          </a:p>
          <a:p>
            <a:pPr algn="ctr" defTabSz="914126"/>
            <a:r>
              <a:rPr lang="en-US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Garamond Pro" panose="02020502060506020403"/>
              </a:rPr>
              <a:t>Regents Award for Superior Staff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F264F1-33FD-4FCD-9E36-733E6D4ED8E2}"/>
              </a:ext>
            </a:extLst>
          </p:cNvPr>
          <p:cNvSpPr/>
          <p:nvPr/>
        </p:nvSpPr>
        <p:spPr>
          <a:xfrm>
            <a:off x="9799983" y="3611060"/>
            <a:ext cx="2324101" cy="1815857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algn="ctr" defTabSz="914126"/>
            <a:r>
              <a:rPr lang="en-US" sz="1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Garamond Pro" panose="02020502060506020403"/>
              </a:rPr>
              <a:t>LAURA OTALORA</a:t>
            </a:r>
          </a:p>
          <a:p>
            <a:pPr algn="ctr" defTabSz="914126"/>
            <a:r>
              <a:rPr lang="en-US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Garamond Pro" panose="02020502060506020403"/>
              </a:rPr>
              <a:t>Marcia Bennett OU Health Sciences Center Leadership and Mentoring Award</a:t>
            </a:r>
          </a:p>
          <a:p>
            <a:pPr algn="ctr" defTabSz="914126"/>
            <a:endParaRPr lang="en-US" sz="1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dobe Garamond Pro" panose="02020502060506020403"/>
            </a:endParaRPr>
          </a:p>
          <a:p>
            <a:pPr algn="ctr" defTabSz="914126"/>
            <a:r>
              <a:rPr lang="en-US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Garamond Pro" panose="02020502060506020403"/>
              </a:rPr>
              <a:t>Picture Not Available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CC8B81-9238-4AE4-8DFB-10D9CC2DB040}"/>
              </a:ext>
            </a:extLst>
          </p:cNvPr>
          <p:cNvSpPr txBox="1"/>
          <p:nvPr/>
        </p:nvSpPr>
        <p:spPr>
          <a:xfrm>
            <a:off x="1386013" y="6267388"/>
            <a:ext cx="9789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Thank you for joining us for our 2021 Virtual presentation held on April 30th! </a:t>
            </a:r>
          </a:p>
        </p:txBody>
      </p:sp>
    </p:spTree>
    <p:extLst>
      <p:ext uri="{BB962C8B-B14F-4D97-AF65-F5344CB8AC3E}">
        <p14:creationId xmlns:p14="http://schemas.microsoft.com/office/powerpoint/2010/main" val="55625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>
        <p14:reveal/>
      </p:transition>
    </mc:Choice>
    <mc:Fallback xmlns="">
      <p:transition spd="slow" advClick="0" advTm="2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55B4AD-E107-4AC8-835E-4C092437ED0A}"/>
              </a:ext>
            </a:extLst>
          </p:cNvPr>
          <p:cNvSpPr txBox="1"/>
          <p:nvPr/>
        </p:nvSpPr>
        <p:spPr>
          <a:xfrm>
            <a:off x="684212" y="424934"/>
            <a:ext cx="9982200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b="1" dirty="0"/>
              <a:t>BlueCross BlueShield of Oklahoma Negotiations</a:t>
            </a:r>
          </a:p>
          <a:p>
            <a:endParaRPr lang="en-US" dirty="0"/>
          </a:p>
          <a:p>
            <a:r>
              <a:rPr lang="en-US" dirty="0"/>
              <a:t>No update to the ongoing negotiations. </a:t>
            </a:r>
          </a:p>
          <a:p>
            <a:endParaRPr lang="en-US" dirty="0"/>
          </a:p>
          <a:p>
            <a:r>
              <a:rPr lang="en-US" dirty="0"/>
              <a:t>The custom Network construction, which allows our employees to be seen “in network” at OU Physicians, is underway.  </a:t>
            </a:r>
          </a:p>
          <a:p>
            <a:endParaRPr lang="en-US" dirty="0"/>
          </a:p>
          <a:p>
            <a:r>
              <a:rPr lang="en-US" dirty="0"/>
              <a:t>The current 120 transition period expires June 28</a:t>
            </a:r>
            <a:r>
              <a:rPr lang="en-US" baseline="30000" dirty="0"/>
              <a:t>th</a:t>
            </a:r>
            <a:r>
              <a:rPr lang="en-US" dirty="0"/>
              <a:t>.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3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1" y="457200"/>
            <a:ext cx="10360501" cy="787400"/>
          </a:xfrm>
        </p:spPr>
        <p:txBody>
          <a:bodyPr/>
          <a:lstStyle/>
          <a:p>
            <a:pPr algn="ctr"/>
            <a:r>
              <a:rPr lang="en-US" dirty="0"/>
              <a:t>New business and 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31" y="1371600"/>
            <a:ext cx="11315024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FOLLOWING SLIDES ARE THE UPCOMING </a:t>
            </a:r>
          </a:p>
          <a:p>
            <a:pPr marL="0" indent="0">
              <a:buNone/>
            </a:pPr>
            <a:r>
              <a:rPr lang="en-US" sz="3200" dirty="0"/>
              <a:t>EVENTS FOR OUHSC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YOUR DEPARTMENT WOULD LIKE AN </a:t>
            </a:r>
          </a:p>
          <a:p>
            <a:pPr marL="0" indent="0">
              <a:buNone/>
            </a:pPr>
            <a:r>
              <a:rPr lang="en-US" dirty="0"/>
              <a:t>EVENT FEATURED HERE </a:t>
            </a:r>
          </a:p>
          <a:p>
            <a:pPr marL="0" indent="0">
              <a:buNone/>
            </a:pPr>
            <a:r>
              <a:rPr lang="en-US" dirty="0"/>
              <a:t>PLEASE EMAIL </a:t>
            </a:r>
            <a:r>
              <a:rPr lang="en-US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Nancy-Geiger@ouhsc.edu</a:t>
            </a:r>
            <a:r>
              <a:rPr lang="en-US" b="1" dirty="0"/>
              <a:t> </a:t>
            </a:r>
          </a:p>
          <a:p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F27F72-3396-42F5-ADFF-D73445672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13855" r="11818" b="15662"/>
          <a:stretch/>
        </p:blipFill>
        <p:spPr>
          <a:xfrm>
            <a:off x="7999412" y="1920240"/>
            <a:ext cx="3581400" cy="465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8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583E7-8C89-4978-A2E2-082ED966E548}"/>
              </a:ext>
            </a:extLst>
          </p:cNvPr>
          <p:cNvSpPr txBox="1"/>
          <p:nvPr/>
        </p:nvSpPr>
        <p:spPr>
          <a:xfrm>
            <a:off x="150812" y="285831"/>
            <a:ext cx="11887200" cy="628633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b="1" dirty="0"/>
              <a:t>Staff Senate is currently seeking interested individuals for the following positions:  </a:t>
            </a:r>
          </a:p>
          <a:p>
            <a:endParaRPr lang="en-US" sz="1200" b="1" dirty="0"/>
          </a:p>
          <a:p>
            <a:pPr lvl="2"/>
            <a:endParaRPr lang="en-US" sz="1050" b="1" dirty="0"/>
          </a:p>
          <a:p>
            <a:pPr lvl="2"/>
            <a:r>
              <a:rPr lang="en-US" sz="2800" b="1" dirty="0"/>
              <a:t>Executive Committee:</a:t>
            </a:r>
          </a:p>
          <a:p>
            <a:pPr lvl="3"/>
            <a:r>
              <a:rPr lang="en-US" sz="2800" b="1" dirty="0"/>
              <a:t>Treasurer  </a:t>
            </a:r>
          </a:p>
          <a:p>
            <a:pPr lvl="3"/>
            <a:r>
              <a:rPr lang="en-US" sz="2800" b="1" dirty="0"/>
              <a:t>Secretary</a:t>
            </a:r>
          </a:p>
          <a:p>
            <a:pPr lvl="3"/>
            <a:r>
              <a:rPr lang="en-US" sz="2800" b="1" dirty="0"/>
              <a:t>Chair Elect</a:t>
            </a:r>
          </a:p>
          <a:p>
            <a:pPr lvl="3"/>
            <a:r>
              <a:rPr lang="en-US" sz="2800" b="1" dirty="0"/>
              <a:t>Communications Committee (for Graphic Design work)</a:t>
            </a:r>
          </a:p>
          <a:p>
            <a:endParaRPr lang="en-US" sz="2800" b="1" dirty="0"/>
          </a:p>
          <a:p>
            <a:pPr lvl="6"/>
            <a:r>
              <a:rPr lang="en-US" sz="2000" b="1" dirty="0"/>
              <a:t>Interested?   Need job descriptions or additional information?  </a:t>
            </a:r>
          </a:p>
          <a:p>
            <a:pPr lvl="7"/>
            <a:r>
              <a:rPr lang="en-US" sz="20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Carol-Clure@ouhsc.edu</a:t>
            </a:r>
            <a:endParaRPr lang="en-US" sz="2000" b="1" dirty="0"/>
          </a:p>
          <a:p>
            <a:pPr lvl="7"/>
            <a:r>
              <a:rPr lang="en-US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Heidi-Petitt@ouhsc.edu</a:t>
            </a:r>
            <a:endParaRPr lang="en-US" sz="2000" b="1" dirty="0"/>
          </a:p>
          <a:p>
            <a:pPr lvl="1"/>
            <a:endParaRPr lang="en-US" sz="2800" b="1" dirty="0"/>
          </a:p>
          <a:p>
            <a:pPr lvl="1" algn="r"/>
            <a:endParaRPr lang="en-US" sz="2000" b="1" dirty="0"/>
          </a:p>
          <a:p>
            <a:pPr lvl="1" algn="r"/>
            <a:r>
              <a:rPr lang="en-US" sz="2000" b="1" dirty="0"/>
              <a:t>Your participation makes Staff Senate Possible. </a:t>
            </a:r>
          </a:p>
          <a:p>
            <a:pPr lvl="1" algn="r"/>
            <a:r>
              <a:rPr lang="en-US" sz="2000" b="1" dirty="0"/>
              <a:t>Please consider serving and making a different in our senate.  </a:t>
            </a:r>
            <a:endParaRPr lang="en-US" sz="1800" dirty="0"/>
          </a:p>
        </p:txBody>
      </p:sp>
      <p:pic>
        <p:nvPicPr>
          <p:cNvPr id="2050" name="Picture 2" descr="Different Together Images, Stock Photos &amp; Vectors | Shutterstock">
            <a:extLst>
              <a:ext uri="{FF2B5EF4-FFF2-40B4-BE49-F238E27FC236}">
                <a16:creationId xmlns:a16="http://schemas.microsoft.com/office/drawing/2014/main" id="{9DDCEEBE-2079-47FC-B2C9-26573A496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t="10000" r="7802" b="12857"/>
          <a:stretch/>
        </p:blipFill>
        <p:spPr bwMode="auto">
          <a:xfrm>
            <a:off x="7161212" y="914400"/>
            <a:ext cx="3657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Join Our Team | 1sixty8 media">
            <a:extLst>
              <a:ext uri="{FF2B5EF4-FFF2-40B4-BE49-F238E27FC236}">
                <a16:creationId xmlns:a16="http://schemas.microsoft.com/office/drawing/2014/main" id="{02D9D859-7AAD-482F-BAFD-549F78B31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1" y="4419600"/>
            <a:ext cx="318052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53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260CB5-FDBF-4A98-8E92-64257DAF46E5}"/>
              </a:ext>
            </a:extLst>
          </p:cNvPr>
          <p:cNvSpPr/>
          <p:nvPr/>
        </p:nvSpPr>
        <p:spPr>
          <a:xfrm>
            <a:off x="1143137" y="5562600"/>
            <a:ext cx="101727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Britannic Bold" panose="020B0903060703020204" pitchFamily="34" charset="0"/>
              </a:rPr>
              <a:t>The mute button is right there </a:t>
            </a:r>
          </a:p>
          <a:p>
            <a:pPr algn="ctr"/>
            <a:r>
              <a:rPr lang="en-US" sz="4800" dirty="0">
                <a:solidFill>
                  <a:schemeClr val="tx1"/>
                </a:solidFill>
                <a:latin typeface="Britannic Bold" panose="020B0903060703020204" pitchFamily="34" charset="0"/>
              </a:rPr>
              <a:t>on the screen…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11B3A-4BB0-4032-8AC4-842BFF2C1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36" y="152400"/>
            <a:ext cx="10172699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6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9254" y="1538688"/>
            <a:ext cx="6417601" cy="49586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1605" y="4622867"/>
            <a:ext cx="5091021" cy="18871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3216" y="1618517"/>
            <a:ext cx="5091021" cy="2869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54" y="79217"/>
            <a:ext cx="5136459" cy="12573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8001" y="1538688"/>
            <a:ext cx="5466976" cy="646163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126"/>
            <a:r>
              <a:rPr lang="en-US" sz="3599" b="1" dirty="0">
                <a:ln/>
                <a:solidFill>
                  <a:srgbClr val="C00000"/>
                </a:solidFill>
                <a:latin typeface="Calibri" panose="020F0502020204030204"/>
              </a:rPr>
              <a:t>UPCOMING EVENTS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1751" y="2299340"/>
            <a:ext cx="5007611" cy="37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1999" dirty="0">
                <a:solidFill>
                  <a:prstClr val="black"/>
                </a:solidFill>
                <a:latin typeface="Calibri" panose="020F0502020204030204"/>
              </a:rPr>
              <a:t>Wellness Week</a:t>
            </a:r>
          </a:p>
          <a:p>
            <a:pPr defTabSz="914126"/>
            <a:r>
              <a:rPr lang="en-US" sz="1999" i="1" dirty="0">
                <a:solidFill>
                  <a:prstClr val="black"/>
                </a:solidFill>
                <a:latin typeface="Calibri" panose="020F0502020204030204"/>
              </a:rPr>
              <a:t>In-person and virtual activities!</a:t>
            </a:r>
          </a:p>
          <a:p>
            <a:pPr defTabSz="914126"/>
            <a:endParaRPr lang="en-US" sz="11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126"/>
            <a:r>
              <a:rPr lang="en-US" sz="1999" dirty="0">
                <a:solidFill>
                  <a:prstClr val="black"/>
                </a:solidFill>
                <a:latin typeface="Calibri" panose="020F0502020204030204"/>
              </a:rPr>
              <a:t>Finding Balance with Nutrition + Exercise</a:t>
            </a:r>
          </a:p>
          <a:p>
            <a:pPr defTabSz="914126"/>
            <a:r>
              <a:rPr lang="en-US" sz="1999" dirty="0">
                <a:solidFill>
                  <a:prstClr val="black"/>
                </a:solidFill>
                <a:latin typeface="Calibri" panose="020F0502020204030204"/>
              </a:rPr>
              <a:t>Therapy Dogs + Snacks (Molly Shi Boren Garden) from 1:30-3:00pm</a:t>
            </a:r>
          </a:p>
          <a:p>
            <a:pPr defTabSz="914126"/>
            <a:r>
              <a:rPr lang="en-US" sz="1999" dirty="0">
                <a:solidFill>
                  <a:prstClr val="black"/>
                </a:solidFill>
                <a:latin typeface="Calibri" panose="020F0502020204030204"/>
              </a:rPr>
              <a:t>Zoom Neck with Dr. Randall Mini Talk</a:t>
            </a:r>
          </a:p>
          <a:p>
            <a:pPr defTabSz="914126"/>
            <a:r>
              <a:rPr lang="en-US" sz="1999" dirty="0">
                <a:solidFill>
                  <a:prstClr val="black"/>
                </a:solidFill>
                <a:latin typeface="Calibri" panose="020F0502020204030204"/>
              </a:rPr>
              <a:t>Managing Change with L&amp;OD Mini Talk</a:t>
            </a:r>
          </a:p>
          <a:p>
            <a:pPr defTabSz="914126"/>
            <a:r>
              <a:rPr lang="en-US" sz="1999" dirty="0">
                <a:solidFill>
                  <a:prstClr val="black"/>
                </a:solidFill>
                <a:latin typeface="Calibri" panose="020F0502020204030204"/>
              </a:rPr>
              <a:t>LiveWell OU Program Overview</a:t>
            </a:r>
          </a:p>
          <a:p>
            <a:pPr defTabSz="914126"/>
            <a:r>
              <a:rPr lang="en-US" sz="1999" dirty="0">
                <a:solidFill>
                  <a:prstClr val="black"/>
                </a:solidFill>
                <a:latin typeface="Calibri" panose="020F0502020204030204"/>
              </a:rPr>
              <a:t>Talks Saves Lives</a:t>
            </a:r>
          </a:p>
          <a:p>
            <a:pPr defTabSz="914126"/>
            <a:r>
              <a:rPr lang="en-US" sz="1999" dirty="0">
                <a:solidFill>
                  <a:prstClr val="black"/>
                </a:solidFill>
                <a:latin typeface="Calibri" panose="020F0502020204030204"/>
              </a:rPr>
              <a:t>Wellness Trivia</a:t>
            </a:r>
          </a:p>
          <a:p>
            <a:pPr defTabSz="914126"/>
            <a:r>
              <a:rPr lang="en-US" sz="1999" dirty="0">
                <a:solidFill>
                  <a:prstClr val="black"/>
                </a:solidFill>
                <a:latin typeface="Calibri" panose="020F0502020204030204"/>
              </a:rPr>
              <a:t>Wellness Watercooler Chat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749932" y="2299341"/>
            <a:ext cx="0" cy="41298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4259" y="2299340"/>
            <a:ext cx="1827740" cy="37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1999" dirty="0">
                <a:solidFill>
                  <a:prstClr val="black"/>
                </a:solidFill>
                <a:latin typeface="Calibri" panose="020F0502020204030204"/>
              </a:rPr>
              <a:t>5.1-7.2021</a:t>
            </a:r>
          </a:p>
          <a:p>
            <a:pPr defTabSz="914126"/>
            <a:endParaRPr lang="en-US" sz="1999" dirty="0">
              <a:solidFill>
                <a:prstClr val="black"/>
              </a:solidFill>
              <a:latin typeface="Calibri" panose="020F0502020204030204"/>
            </a:endParaRPr>
          </a:p>
          <a:p>
            <a:pPr defTabSz="914126"/>
            <a:endParaRPr lang="en-US" sz="11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126"/>
            <a:r>
              <a:rPr lang="en-US" sz="1999" dirty="0">
                <a:solidFill>
                  <a:prstClr val="black"/>
                </a:solidFill>
                <a:latin typeface="Calibri" panose="020F0502020204030204"/>
              </a:rPr>
              <a:t>5.06.2021</a:t>
            </a:r>
          </a:p>
          <a:p>
            <a:pPr defTabSz="914126"/>
            <a:r>
              <a:rPr lang="en-US" sz="1999" dirty="0">
                <a:solidFill>
                  <a:prstClr val="black"/>
                </a:solidFill>
                <a:latin typeface="Calibri" panose="020F0502020204030204"/>
              </a:rPr>
              <a:t>5.06.2021</a:t>
            </a:r>
          </a:p>
          <a:p>
            <a:pPr defTabSz="914126"/>
            <a:endParaRPr lang="en-US" sz="1999" dirty="0">
              <a:solidFill>
                <a:prstClr val="black"/>
              </a:solidFill>
              <a:latin typeface="Calibri" panose="020F0502020204030204"/>
            </a:endParaRPr>
          </a:p>
          <a:p>
            <a:pPr defTabSz="914126"/>
            <a:r>
              <a:rPr lang="en-US" sz="1999" dirty="0">
                <a:solidFill>
                  <a:prstClr val="black"/>
                </a:solidFill>
                <a:latin typeface="Calibri" panose="020F0502020204030204"/>
              </a:rPr>
              <a:t>5.06.2021</a:t>
            </a:r>
          </a:p>
          <a:p>
            <a:pPr defTabSz="914126"/>
            <a:r>
              <a:rPr lang="en-US" sz="1999" dirty="0">
                <a:solidFill>
                  <a:prstClr val="black"/>
                </a:solidFill>
                <a:latin typeface="Calibri" panose="020F0502020204030204"/>
              </a:rPr>
              <a:t>5.07.2021</a:t>
            </a:r>
          </a:p>
          <a:p>
            <a:pPr defTabSz="914126"/>
            <a:r>
              <a:rPr lang="en-US" sz="1999" dirty="0">
                <a:solidFill>
                  <a:prstClr val="black"/>
                </a:solidFill>
                <a:latin typeface="Calibri" panose="020F0502020204030204"/>
              </a:rPr>
              <a:t>5.11.2021</a:t>
            </a:r>
          </a:p>
          <a:p>
            <a:pPr defTabSz="914126"/>
            <a:r>
              <a:rPr lang="en-US" sz="1999" dirty="0">
                <a:solidFill>
                  <a:prstClr val="black"/>
                </a:solidFill>
                <a:latin typeface="Calibri" panose="020F0502020204030204"/>
              </a:rPr>
              <a:t>5.19.2021</a:t>
            </a:r>
          </a:p>
          <a:p>
            <a:pPr defTabSz="914126"/>
            <a:r>
              <a:rPr lang="en-US" sz="1999" dirty="0">
                <a:solidFill>
                  <a:prstClr val="black"/>
                </a:solidFill>
                <a:latin typeface="Calibri" panose="020F0502020204030204"/>
              </a:rPr>
              <a:t>5.20.2021</a:t>
            </a:r>
          </a:p>
          <a:p>
            <a:pPr defTabSz="914126"/>
            <a:r>
              <a:rPr lang="en-US" sz="1999" dirty="0">
                <a:solidFill>
                  <a:prstClr val="black"/>
                </a:solidFill>
                <a:latin typeface="Calibri" panose="020F0502020204030204"/>
              </a:rPr>
              <a:t>5.25.2021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68674" y="1618518"/>
            <a:ext cx="5036303" cy="830781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126"/>
            <a:r>
              <a:rPr lang="en-US" sz="2399" b="1" dirty="0">
                <a:ln/>
                <a:solidFill>
                  <a:srgbClr val="C00000"/>
                </a:solidFill>
                <a:latin typeface="Calibri" panose="020F0502020204030204"/>
              </a:rPr>
              <a:t>10 Million Steps</a:t>
            </a:r>
          </a:p>
          <a:p>
            <a:pPr algn="ctr" defTabSz="914126"/>
            <a:r>
              <a:rPr lang="en-US" sz="2399" b="1" dirty="0">
                <a:ln/>
                <a:solidFill>
                  <a:srgbClr val="C00000"/>
                </a:solidFill>
                <a:latin typeface="Calibri" panose="020F0502020204030204"/>
              </a:rPr>
              <a:t>OU Community Challenge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29362" y="2578759"/>
            <a:ext cx="5052459" cy="1630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sz="1999" dirty="0">
                <a:solidFill>
                  <a:prstClr val="black"/>
                </a:solidFill>
                <a:latin typeface="Calibri" panose="020F0502020204030204"/>
              </a:rPr>
              <a:t>Challenge begins May 2 and ends May 22.</a:t>
            </a:r>
          </a:p>
          <a:p>
            <a:pPr algn="ctr" defTabSz="914126"/>
            <a:r>
              <a:rPr lang="en-US" sz="1999" dirty="0">
                <a:solidFill>
                  <a:prstClr val="black"/>
                </a:solidFill>
                <a:latin typeface="Calibri" panose="020F0502020204030204"/>
              </a:rPr>
              <a:t>Join us in a community wide challenge on reaching 10 million steps together.</a:t>
            </a:r>
          </a:p>
          <a:p>
            <a:pPr algn="ctr" defTabSz="914126"/>
            <a:r>
              <a:rPr lang="en-US" sz="1999" dirty="0">
                <a:solidFill>
                  <a:prstClr val="black"/>
                </a:solidFill>
                <a:latin typeface="Calibri" panose="020F0502020204030204"/>
              </a:rPr>
              <a:t>Reach at least 105,000 steps over the challenge and earn 200 points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04216" y="4578566"/>
            <a:ext cx="5334402" cy="584623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126"/>
            <a:r>
              <a:rPr lang="en-US" sz="3199" b="1" dirty="0">
                <a:ln/>
                <a:solidFill>
                  <a:srgbClr val="C00000"/>
                </a:solidFill>
                <a:latin typeface="Calibri" panose="020F0502020204030204"/>
              </a:rPr>
              <a:t>CONTACT US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73784" y="5075425"/>
            <a:ext cx="4875530" cy="1323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sz="1999" dirty="0">
                <a:solidFill>
                  <a:prstClr val="black"/>
                </a:solidFill>
                <a:latin typeface="Calibri" panose="020F0502020204030204"/>
              </a:rPr>
              <a:t>Email us at </a:t>
            </a:r>
            <a:r>
              <a:rPr lang="en-US" sz="1999" dirty="0">
                <a:solidFill>
                  <a:prstClr val="black"/>
                </a:solidFill>
                <a:latin typeface="Calibri" panose="020F0502020204030204"/>
                <a:hlinkClick r:id="rId3"/>
              </a:rPr>
              <a:t>wellness@ouhsc.edu</a:t>
            </a:r>
            <a:endParaRPr lang="en-US" sz="1999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914126"/>
            <a:endParaRPr lang="en-US" sz="1999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914126"/>
            <a:r>
              <a:rPr lang="en-US" sz="1999" dirty="0">
                <a:solidFill>
                  <a:prstClr val="black"/>
                </a:solidFill>
                <a:latin typeface="Calibri" panose="020F0502020204030204"/>
              </a:rPr>
              <a:t>Need an account? Register online at </a:t>
            </a:r>
            <a:r>
              <a:rPr lang="en-US" sz="1999" dirty="0">
                <a:solidFill>
                  <a:prstClr val="black"/>
                </a:solidFill>
                <a:latin typeface="Calibri" panose="020F0502020204030204"/>
                <a:hlinkClick r:id="rId4"/>
              </a:rPr>
              <a:t>www.livewellou.com</a:t>
            </a:r>
            <a:r>
              <a:rPr lang="en-US" sz="1999" dirty="0">
                <a:solidFill>
                  <a:prstClr val="black"/>
                </a:solidFill>
                <a:latin typeface="Calibri" panose="020F0502020204030204"/>
              </a:rPr>
              <a:t> and use pin </a:t>
            </a:r>
            <a:r>
              <a:rPr lang="en-US" sz="1999" b="1" dirty="0">
                <a:solidFill>
                  <a:srgbClr val="FF0000"/>
                </a:solidFill>
                <a:latin typeface="Calibri" panose="020F0502020204030204"/>
              </a:rPr>
              <a:t>2020</a:t>
            </a:r>
          </a:p>
        </p:txBody>
      </p:sp>
      <p:pic>
        <p:nvPicPr>
          <p:cNvPr id="24" name="Picture 23" descr="Exercise PNG Transparent Images | PNG All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3881" y="4723793"/>
            <a:ext cx="1810172" cy="222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8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74E322-47B6-4679-869B-91ADF2A0D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8612" cy="6923834"/>
          </a:xfrm>
          <a:prstGeom prst="rect">
            <a:avLst/>
          </a:prstGeom>
        </p:spPr>
      </p:pic>
      <p:pic>
        <p:nvPicPr>
          <p:cNvPr id="1030" name="Picture 6" descr="forrest gump trainers - Google Search | Nike, Nike cortez, Nike cortez  sneaker">
            <a:extLst>
              <a:ext uri="{FF2B5EF4-FFF2-40B4-BE49-F238E27FC236}">
                <a16:creationId xmlns:a16="http://schemas.microsoft.com/office/drawing/2014/main" id="{D444CEC6-C76F-47F4-ADC6-0DCA6CEB5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5" t="21035" r="11678" b="20076"/>
          <a:stretch/>
        </p:blipFill>
        <p:spPr bwMode="auto">
          <a:xfrm>
            <a:off x="8304212" y="1981200"/>
            <a:ext cx="3688601" cy="352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2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hlinkClick r:id="" action="ppaction://ole?verb=0"/>
            <a:extLst>
              <a:ext uri="{FF2B5EF4-FFF2-40B4-BE49-F238E27FC236}">
                <a16:creationId xmlns:a16="http://schemas.microsoft.com/office/drawing/2014/main" id="{19D18906-29E8-4D99-BF7C-1F060C2E60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609898"/>
              </p:ext>
            </p:extLst>
          </p:nvPr>
        </p:nvGraphicFramePr>
        <p:xfrm>
          <a:off x="1" y="0"/>
          <a:ext cx="12188824" cy="6923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Presentation" r:id="rId3" imgW="6350040" imgH="3571920" progId="PowerPoint.Show.12">
                  <p:embed/>
                </p:oleObj>
              </mc:Choice>
              <mc:Fallback>
                <p:oleObj name="Presentation" r:id="rId3" imgW="6350040" imgH="357192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2188824" cy="6923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429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3BFA63D-41D4-4FA9-8ED3-EB9C7336ACFE}"/>
              </a:ext>
            </a:extLst>
          </p:cNvPr>
          <p:cNvSpPr/>
          <p:nvPr/>
        </p:nvSpPr>
        <p:spPr>
          <a:xfrm>
            <a:off x="4442479" y="5819026"/>
            <a:ext cx="21210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  <a:latin typeface="+mj-lt"/>
              </a:rPr>
              <a:t>@OUHSCS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89C159-4737-4F53-A706-2C14F51BF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11" y="4799819"/>
            <a:ext cx="1624195" cy="1365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B272D9-BEEF-4214-9B07-1E2C086C946D}"/>
              </a:ext>
            </a:extLst>
          </p:cNvPr>
          <p:cNvSpPr txBox="1"/>
          <p:nvPr/>
        </p:nvSpPr>
        <p:spPr>
          <a:xfrm>
            <a:off x="108349" y="6140022"/>
            <a:ext cx="3842719" cy="58477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@</a:t>
            </a:r>
            <a:r>
              <a:rPr lang="en-US" sz="3200" b="1" dirty="0" err="1">
                <a:solidFill>
                  <a:schemeClr val="accent4"/>
                </a:solidFill>
              </a:rPr>
              <a:t>ouhscstaffsenate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62F7D-23A1-4746-A34B-8592CCCCE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12" y="4830782"/>
            <a:ext cx="2750413" cy="11276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D3480C-EAFE-4458-BD8E-2293258F9C14}"/>
              </a:ext>
            </a:extLst>
          </p:cNvPr>
          <p:cNvSpPr txBox="1"/>
          <p:nvPr/>
        </p:nvSpPr>
        <p:spPr>
          <a:xfrm>
            <a:off x="8341723" y="6073188"/>
            <a:ext cx="3132589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OUHSC-Staff Senate</a:t>
            </a:r>
            <a:endParaRPr lang="en-US" sz="36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43BE30-8D30-493F-89CF-7D55C2136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98" y="4830782"/>
            <a:ext cx="2285524" cy="838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DCA52E-974B-4A1A-BBDE-E94AEB0226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" t="4433" r="2488" b="28883"/>
          <a:stretch/>
        </p:blipFill>
        <p:spPr>
          <a:xfrm>
            <a:off x="0" y="-29308"/>
            <a:ext cx="12188825" cy="4572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D5FA30-A57E-4EA3-8A40-807FE629E962}"/>
              </a:ext>
            </a:extLst>
          </p:cNvPr>
          <p:cNvSpPr/>
          <p:nvPr/>
        </p:nvSpPr>
        <p:spPr>
          <a:xfrm>
            <a:off x="-1068388" y="-17585"/>
            <a:ext cx="7391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ush Script MT" panose="03060802040406070304" pitchFamily="66" charset="0"/>
              </a:rPr>
              <a:t>Looking for us?  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88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B6A09F-1F5B-4174-A186-142C8C9B2C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2"/>
          <a:stretch/>
        </p:blipFill>
        <p:spPr>
          <a:xfrm>
            <a:off x="4274" y="0"/>
            <a:ext cx="8147538" cy="60201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A36805-A579-4857-9FBB-8973E3B2B1E8}"/>
              </a:ext>
            </a:extLst>
          </p:cNvPr>
          <p:cNvSpPr txBox="1"/>
          <p:nvPr/>
        </p:nvSpPr>
        <p:spPr>
          <a:xfrm>
            <a:off x="-230188" y="5315634"/>
            <a:ext cx="88392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600" b="1" dirty="0">
                <a:ln w="28575">
                  <a:solidFill>
                    <a:schemeClr val="bg1"/>
                  </a:solidFill>
                </a:ln>
              </a:rPr>
              <a:t>I can’t believe the meeting is over…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ADF509-1FB6-4C08-A992-BC6F1EEE9B70}"/>
              </a:ext>
            </a:extLst>
          </p:cNvPr>
          <p:cNvSpPr txBox="1"/>
          <p:nvPr/>
        </p:nvSpPr>
        <p:spPr>
          <a:xfrm>
            <a:off x="8372584" y="1219200"/>
            <a:ext cx="3581400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4400" b="1" dirty="0">
                <a:ln w="28575">
                  <a:solidFill>
                    <a:schemeClr val="accent4">
                      <a:lumMod val="50000"/>
                    </a:schemeClr>
                  </a:solidFill>
                </a:ln>
              </a:rPr>
              <a:t>Join us next month via zoom  </a:t>
            </a:r>
          </a:p>
          <a:p>
            <a:pPr algn="ctr"/>
            <a:endParaRPr lang="en-US" sz="2000" b="1" dirty="0">
              <a:ln w="28575">
                <a:solidFill>
                  <a:schemeClr val="accent4">
                    <a:lumMod val="50000"/>
                  </a:schemeClr>
                </a:solidFill>
              </a:ln>
            </a:endParaRPr>
          </a:p>
          <a:p>
            <a:pPr algn="ctr"/>
            <a:r>
              <a:rPr lang="en-US" sz="4400" b="1" dirty="0">
                <a:ln w="28575">
                  <a:solidFill>
                    <a:schemeClr val="accent4">
                      <a:lumMod val="50000"/>
                    </a:schemeClr>
                  </a:solidFill>
                </a:ln>
              </a:rPr>
              <a:t>June 3</a:t>
            </a:r>
            <a:r>
              <a:rPr lang="en-US" sz="4400" b="1" baseline="30000" dirty="0">
                <a:ln w="28575">
                  <a:solidFill>
                    <a:schemeClr val="accent4">
                      <a:lumMod val="50000"/>
                    </a:schemeClr>
                  </a:solidFill>
                </a:ln>
              </a:rPr>
              <a:t>rd</a:t>
            </a:r>
            <a:r>
              <a:rPr lang="en-US" sz="4400" b="1" dirty="0">
                <a:ln w="28575">
                  <a:solidFill>
                    <a:schemeClr val="accent4">
                      <a:lumMod val="50000"/>
                    </a:schemeClr>
                  </a:solidFill>
                </a:ln>
              </a:rPr>
              <a:t> at 10:00am</a:t>
            </a:r>
          </a:p>
        </p:txBody>
      </p:sp>
    </p:spTree>
    <p:extLst>
      <p:ext uri="{BB962C8B-B14F-4D97-AF65-F5344CB8AC3E}">
        <p14:creationId xmlns:p14="http://schemas.microsoft.com/office/powerpoint/2010/main" val="121451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A91E45-19C4-4A3E-9727-13793F40E16F}"/>
              </a:ext>
            </a:extLst>
          </p:cNvPr>
          <p:cNvSpPr/>
          <p:nvPr/>
        </p:nvSpPr>
        <p:spPr>
          <a:xfrm rot="5400000">
            <a:off x="8242740" y="2924103"/>
            <a:ext cx="6380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FEATURED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7A05B6-6830-498F-98E2-DF91F28297CB}"/>
              </a:ext>
            </a:extLst>
          </p:cNvPr>
          <p:cNvSpPr txBox="1"/>
          <p:nvPr/>
        </p:nvSpPr>
        <p:spPr>
          <a:xfrm>
            <a:off x="-382588" y="4572000"/>
            <a:ext cx="9525000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i="1" dirty="0"/>
              <a:t>Campus Update</a:t>
            </a:r>
          </a:p>
          <a:p>
            <a:r>
              <a:rPr lang="en-US" sz="2800" dirty="0"/>
              <a:t>Jason R. Sanders, MD, MBA</a:t>
            </a:r>
          </a:p>
          <a:p>
            <a:r>
              <a:rPr lang="en-US" sz="2800" dirty="0"/>
              <a:t>Senior Vice President and Provost</a:t>
            </a:r>
          </a:p>
          <a:p>
            <a:r>
              <a:rPr lang="en-US" sz="2800" dirty="0"/>
              <a:t>University of Oklahoma Health Sciences Center</a:t>
            </a:r>
          </a:p>
        </p:txBody>
      </p:sp>
      <p:pic>
        <p:nvPicPr>
          <p:cNvPr id="2052" name="Picture 4" descr="Jason Sanders, MD,MBA | OU Health">
            <a:extLst>
              <a:ext uri="{FF2B5EF4-FFF2-40B4-BE49-F238E27FC236}">
                <a16:creationId xmlns:a16="http://schemas.microsoft.com/office/drawing/2014/main" id="{94AACDBF-D379-497B-B01C-92BE07DF0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1" y="276480"/>
            <a:ext cx="4343400" cy="562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78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990600"/>
            <a:ext cx="12188825" cy="2133600"/>
          </a:xfrm>
        </p:spPr>
        <p:txBody>
          <a:bodyPr>
            <a:normAutofit/>
          </a:bodyPr>
          <a:lstStyle/>
          <a:p>
            <a:r>
              <a:rPr lang="en-US" sz="5400" dirty="0"/>
              <a:t>OUHSC Staff Senate</a:t>
            </a:r>
            <a:br>
              <a:rPr lang="en-US" sz="5400" dirty="0"/>
            </a:br>
            <a:r>
              <a:rPr lang="en-US" sz="5400" dirty="0"/>
              <a:t>Business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C161974-7843-4AE7-9EA9-70990C153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825" y="3124200"/>
            <a:ext cx="11811000" cy="2438400"/>
          </a:xfrm>
        </p:spPr>
        <p:txBody>
          <a:bodyPr>
            <a:normAutofit/>
          </a:bodyPr>
          <a:lstStyle/>
          <a:p>
            <a:r>
              <a:rPr lang="en-US" dirty="0"/>
              <a:t>Call to Order time</a:t>
            </a:r>
          </a:p>
          <a:p>
            <a:r>
              <a:rPr lang="en-US" dirty="0"/>
              <a:t> </a:t>
            </a:r>
          </a:p>
          <a:p>
            <a:pPr algn="l"/>
            <a:r>
              <a:rPr lang="en-US" dirty="0"/>
              <a:t>April minutes and Treasurer report will be approved via email and posted to the website.  Once approved, these can then be found on the Staff Senate webpage.   www.ouhsc.edu/staff senate</a:t>
            </a:r>
          </a:p>
          <a:p>
            <a:pPr algn="l"/>
            <a:r>
              <a:rPr lang="en-US" dirty="0"/>
              <a:t>                                         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41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4" y="382215"/>
            <a:ext cx="8684101" cy="698500"/>
          </a:xfrm>
        </p:spPr>
        <p:txBody>
          <a:bodyPr/>
          <a:lstStyle/>
          <a:p>
            <a:pPr algn="ctr"/>
            <a:r>
              <a:rPr lang="en-US" b="1" dirty="0"/>
              <a:t>Community outreach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3696817"/>
            <a:ext cx="11353801" cy="193899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CEA74-A33F-473E-B27F-09860E128C1F}"/>
              </a:ext>
            </a:extLst>
          </p:cNvPr>
          <p:cNvSpPr txBox="1"/>
          <p:nvPr/>
        </p:nvSpPr>
        <p:spPr>
          <a:xfrm>
            <a:off x="927861" y="1748961"/>
            <a:ext cx="541020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dirty="0"/>
              <a:t>In </a:t>
            </a:r>
            <a:r>
              <a:rPr lang="en-US" sz="3200" b="1" dirty="0"/>
              <a:t>April</a:t>
            </a:r>
            <a:r>
              <a:rPr lang="en-US" sz="3200" dirty="0"/>
              <a:t> our Committee collected donations of gift cards for OK Kids Korral.  $225 worth of cards were donated.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83C2C0-28A0-4091-8265-59CA833D7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898" y="1346562"/>
            <a:ext cx="4831566" cy="3629241"/>
          </a:xfrm>
          <a:prstGeom prst="rect">
            <a:avLst/>
          </a:prstGeom>
        </p:spPr>
      </p:pic>
      <p:pic>
        <p:nvPicPr>
          <p:cNvPr id="5126" name="Picture 6" descr="Thank-you for Joining our List – Stephen Haunts { Freelance Trainer and  Writer }">
            <a:extLst>
              <a:ext uri="{FF2B5EF4-FFF2-40B4-BE49-F238E27FC236}">
                <a16:creationId xmlns:a16="http://schemas.microsoft.com/office/drawing/2014/main" id="{604FEDCD-F053-47B6-8625-F28897318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" t="26195" r="5614" b="26231"/>
          <a:stretch/>
        </p:blipFill>
        <p:spPr bwMode="auto">
          <a:xfrm>
            <a:off x="569911" y="4572000"/>
            <a:ext cx="5410201" cy="143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20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13" y="247873"/>
            <a:ext cx="8534400" cy="698500"/>
          </a:xfrm>
        </p:spPr>
        <p:txBody>
          <a:bodyPr/>
          <a:lstStyle/>
          <a:p>
            <a:pPr algn="ctr"/>
            <a:r>
              <a:rPr lang="en-US" b="1" dirty="0"/>
              <a:t>Community outreach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3696817"/>
            <a:ext cx="11353801" cy="193899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2B0585-7558-4A25-8140-AF66D918290C}"/>
              </a:ext>
            </a:extLst>
          </p:cNvPr>
          <p:cNvSpPr txBox="1"/>
          <p:nvPr/>
        </p:nvSpPr>
        <p:spPr>
          <a:xfrm>
            <a:off x="150812" y="1228052"/>
            <a:ext cx="11125200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800" b="1" dirty="0"/>
              <a:t>May Event- </a:t>
            </a:r>
            <a:r>
              <a:rPr lang="en-US" sz="2800" dirty="0"/>
              <a:t>Members pick 3-5 individuals (family, friends, colleagues, etc. and send hand written thank you/appreciation card.  Please take a photo and share with our committee!</a:t>
            </a:r>
          </a:p>
          <a:p>
            <a:endParaRPr lang="en-US" sz="2800" dirty="0"/>
          </a:p>
          <a:p>
            <a:r>
              <a:rPr lang="en-US" sz="2800" b="1" dirty="0"/>
              <a:t>June event-</a:t>
            </a:r>
            <a:r>
              <a:rPr lang="en-US" sz="2800" dirty="0"/>
              <a:t>  Camp Blue Hawk Supply Drive</a:t>
            </a:r>
          </a:p>
          <a:p>
            <a:r>
              <a:rPr lang="en-US" sz="2800" dirty="0"/>
              <a:t> </a:t>
            </a:r>
          </a:p>
          <a:p>
            <a:r>
              <a:rPr lang="en-US" sz="2800" b="1" dirty="0"/>
              <a:t>August event- </a:t>
            </a:r>
            <a:r>
              <a:rPr lang="en-US" sz="2800" dirty="0"/>
              <a:t>Food Distribution Volunteers may </a:t>
            </a:r>
          </a:p>
          <a:p>
            <a:r>
              <a:rPr lang="en-US" sz="2800" dirty="0"/>
              <a:t>be needed.  More information to come. </a:t>
            </a:r>
          </a:p>
        </p:txBody>
      </p:sp>
      <p:pic>
        <p:nvPicPr>
          <p:cNvPr id="7174" name="Picture 6" descr="We-Need-You - Arlington Public Schools">
            <a:extLst>
              <a:ext uri="{FF2B5EF4-FFF2-40B4-BE49-F238E27FC236}">
                <a16:creationId xmlns:a16="http://schemas.microsoft.com/office/drawing/2014/main" id="{4DD5793F-C7A9-4FC1-83AD-18F20DBD5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76" y="2819401"/>
            <a:ext cx="3028949" cy="403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59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Who's in the spotlight? - Ms. Salazar">
            <a:extLst>
              <a:ext uri="{FF2B5EF4-FFF2-40B4-BE49-F238E27FC236}">
                <a16:creationId xmlns:a16="http://schemas.microsoft.com/office/drawing/2014/main" id="{1CE90D1B-6567-4C75-A4F2-5420A73941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289B6F-684D-4319-9718-A558192A2B1F}"/>
              </a:ext>
            </a:extLst>
          </p:cNvPr>
          <p:cNvSpPr/>
          <p:nvPr/>
        </p:nvSpPr>
        <p:spPr>
          <a:xfrm rot="16200000">
            <a:off x="-1819345" y="3075057"/>
            <a:ext cx="5410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cap="none" spc="0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Staff Senate Spotlight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CE1ED0-3997-49CD-B220-25BC934D6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01" t="14574" r="58571" b="9747"/>
          <a:stretch/>
        </p:blipFill>
        <p:spPr>
          <a:xfrm>
            <a:off x="1370012" y="0"/>
            <a:ext cx="998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9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2" y="5721750"/>
            <a:ext cx="10360501" cy="67895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Carol Clure 271-2054 </a:t>
            </a:r>
            <a:r>
              <a:rPr lang="en-US" dirty="0">
                <a:hlinkClick r:id="rId2"/>
              </a:rPr>
              <a:t>Carol-Clure@ouhsc.edu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9E8030-A927-468C-902B-D33E0C01A3EA}"/>
              </a:ext>
            </a:extLst>
          </p:cNvPr>
          <p:cNvSpPr txBox="1"/>
          <p:nvPr/>
        </p:nvSpPr>
        <p:spPr>
          <a:xfrm>
            <a:off x="609362" y="3124200"/>
            <a:ext cx="10970100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b="1" dirty="0"/>
              <a:t>SENATOR REPORT</a:t>
            </a:r>
          </a:p>
          <a:p>
            <a:r>
              <a:rPr lang="en-US" dirty="0"/>
              <a:t>Due to the pending July 1st OU Health merger, there will be a reconfiguration of senate groups to provide appropriate representation.  We will review staff numbers/groups once this occurs and review Senator rosters at that time. </a:t>
            </a:r>
          </a:p>
          <a:p>
            <a:r>
              <a:rPr lang="en-US" dirty="0"/>
              <a:t>                  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A0AE7E-C220-4F59-A27E-FB4970C8B944}"/>
              </a:ext>
            </a:extLst>
          </p:cNvPr>
          <p:cNvSpPr txBox="1">
            <a:spLocks/>
          </p:cNvSpPr>
          <p:nvPr/>
        </p:nvSpPr>
        <p:spPr>
          <a:xfrm>
            <a:off x="1141412" y="3365371"/>
            <a:ext cx="10360501" cy="830998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497783-C9CE-484F-A0A0-0033CF7C94F4}"/>
              </a:ext>
            </a:extLst>
          </p:cNvPr>
          <p:cNvSpPr txBox="1"/>
          <p:nvPr/>
        </p:nvSpPr>
        <p:spPr>
          <a:xfrm>
            <a:off x="721637" y="762000"/>
            <a:ext cx="1043804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b="1" dirty="0"/>
              <a:t>COMMITTEE REPORT</a:t>
            </a:r>
          </a:p>
          <a:p>
            <a:r>
              <a:rPr lang="en-US" dirty="0"/>
              <a:t>At this time there are no current vacancies.  We will be soliciting new members in June for our 2021/2022 open positions to fill expired terms.  </a:t>
            </a:r>
          </a:p>
        </p:txBody>
      </p:sp>
    </p:spTree>
    <p:extLst>
      <p:ext uri="{BB962C8B-B14F-4D97-AF65-F5344CB8AC3E}">
        <p14:creationId xmlns:p14="http://schemas.microsoft.com/office/powerpoint/2010/main" val="293704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259EDA-FA3F-4757-AA93-CB3C4A976E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42" t="10406" r="71880" b="41665"/>
          <a:stretch/>
        </p:blipFill>
        <p:spPr>
          <a:xfrm>
            <a:off x="3513551" y="152400"/>
            <a:ext cx="5161722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5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rimson landscape design temp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F03460512.potx" id="{FAD57A1D-FD3F-410E-BC16-DC0572F34EA3}" vid="{8B1535A0-4296-40FA-BB7E-C6BB75A633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Crimson landscape design slides</Template>
  <TotalTime>65863</TotalTime>
  <Words>834</Words>
  <Application>Microsoft Office PowerPoint</Application>
  <PresentationFormat>Custom</PresentationFormat>
  <Paragraphs>157</Paragraphs>
  <Slides>24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Adobe Garamond Pro</vt:lpstr>
      <vt:lpstr>Arial</vt:lpstr>
      <vt:lpstr>Arial Black</vt:lpstr>
      <vt:lpstr>Britannic Bold</vt:lpstr>
      <vt:lpstr>Browallia New</vt:lpstr>
      <vt:lpstr>Brush Script MT</vt:lpstr>
      <vt:lpstr>Calibri</vt:lpstr>
      <vt:lpstr>Calibri Light</vt:lpstr>
      <vt:lpstr>Cambria</vt:lpstr>
      <vt:lpstr>Century Gothic</vt:lpstr>
      <vt:lpstr>Segoe Script</vt:lpstr>
      <vt:lpstr>Crimson landscape design template</vt:lpstr>
      <vt:lpstr>Office Theme</vt:lpstr>
      <vt:lpstr>1_Office Theme</vt:lpstr>
      <vt:lpstr>Presentation</vt:lpstr>
      <vt:lpstr>PowerPoint Presentation</vt:lpstr>
      <vt:lpstr>PowerPoint Presentation</vt:lpstr>
      <vt:lpstr>PowerPoint Presentation</vt:lpstr>
      <vt:lpstr>OUHSC Staff Senate Business</vt:lpstr>
      <vt:lpstr>Community outreach committee</vt:lpstr>
      <vt:lpstr>Community outreach committee</vt:lpstr>
      <vt:lpstr>PowerPoint Presentation</vt:lpstr>
      <vt:lpstr>PowerPoint Presentation</vt:lpstr>
      <vt:lpstr>PowerPoint Presentation</vt:lpstr>
      <vt:lpstr>PowerPoint Presentation</vt:lpstr>
      <vt:lpstr>Communication committee</vt:lpstr>
      <vt:lpstr>PowerPoint Presentation</vt:lpstr>
      <vt:lpstr>Employee of the month committee</vt:lpstr>
      <vt:lpstr>PowerPoint Presentation</vt:lpstr>
      <vt:lpstr>PowerPoint Presentation</vt:lpstr>
      <vt:lpstr>PowerPoint Presentation</vt:lpstr>
      <vt:lpstr>PowerPoint Presentation</vt:lpstr>
      <vt:lpstr>New business and announcements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OUHSC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OUHSC Staff Senate</dc:title>
  <dc:creator>Walton, Marty (HSC)</dc:creator>
  <cp:lastModifiedBy>Geiger, Nancy A.  (HSC)</cp:lastModifiedBy>
  <cp:revision>676</cp:revision>
  <cp:lastPrinted>2021-03-30T18:47:44Z</cp:lastPrinted>
  <dcterms:created xsi:type="dcterms:W3CDTF">2018-10-04T13:29:49Z</dcterms:created>
  <dcterms:modified xsi:type="dcterms:W3CDTF">2021-05-06T16:18:01Z</dcterms:modified>
  <cp:contentStatus/>
</cp:coreProperties>
</file>