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5" autoAdjust="0"/>
    <p:restoredTop sz="87791" autoAdjust="0"/>
  </p:normalViewPr>
  <p:slideViewPr>
    <p:cSldViewPr snapToGrid="0">
      <p:cViewPr varScale="1">
        <p:scale>
          <a:sx n="97" d="100"/>
          <a:sy n="97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9BAB-80D3-4866-8D61-CEC55630FC3D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361D8-6183-4C89-A839-40D155CF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B24C-B350-42E7-8D73-FC83933DA15A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B5FB-C407-4EEA-8FA1-C7E70E447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 Planning time for 2021</a:t>
            </a:r>
          </a:p>
          <a:p>
            <a:endParaRPr lang="en-US" dirty="0" smtClean="0"/>
          </a:p>
          <a:p>
            <a:r>
              <a:rPr lang="en-US" dirty="0" smtClean="0"/>
              <a:t>You don’t have to be in a leadership position to take advantage of a</a:t>
            </a:r>
            <a:r>
              <a:rPr lang="en-US" baseline="0" dirty="0" smtClean="0"/>
              <a:t> leadership training program… plan for your future!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HR L&amp;OD trainings are to be done during PAID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B5FB-C407-4EEA-8FA1-C7E70E4478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5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not guarantee it is something we can cover… if we can we will.  I also cannot make any guarantee as to WHEN we will get to something. We do NOT</a:t>
            </a:r>
            <a:r>
              <a:rPr lang="en-US" baseline="0" dirty="0" smtClean="0"/>
              <a:t> provide Office training (utilize LinkedIn Learning for this training)</a:t>
            </a:r>
            <a:endParaRPr lang="en-US" dirty="0" smtClean="0"/>
          </a:p>
          <a:p>
            <a:r>
              <a:rPr lang="en-US" dirty="0" smtClean="0"/>
              <a:t>     Outstanding:</a:t>
            </a:r>
            <a:r>
              <a:rPr lang="en-US" baseline="0" dirty="0" smtClean="0"/>
              <a:t> TAL, I-9s, Performance Management and Evaluations,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B5FB-C407-4EEA-8FA1-C7E70E4478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80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0" y="2539084"/>
            <a:ext cx="1864620" cy="1913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0" y="887035"/>
            <a:ext cx="1864620" cy="1913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0" y="4191132"/>
            <a:ext cx="1864620" cy="19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1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18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 userDrawn="1"/>
        </p:nvSpPr>
        <p:spPr>
          <a:xfrm>
            <a:off x="4495568" y="6220496"/>
            <a:ext cx="3146469" cy="637504"/>
          </a:xfrm>
          <a:prstGeom prst="horizontalScroll">
            <a:avLst/>
          </a:prstGeom>
          <a:solidFill>
            <a:srgbClr val="EEE3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Handout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4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15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5812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96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77333" y="829731"/>
            <a:ext cx="10439400" cy="16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2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77333" y="829731"/>
            <a:ext cx="10439400" cy="16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orizontal Scroll 4"/>
          <p:cNvSpPr/>
          <p:nvPr userDrawn="1"/>
        </p:nvSpPr>
        <p:spPr>
          <a:xfrm>
            <a:off x="4495568" y="6220496"/>
            <a:ext cx="3146469" cy="637504"/>
          </a:xfrm>
          <a:prstGeom prst="horizontalScroll">
            <a:avLst/>
          </a:prstGeom>
          <a:solidFill>
            <a:srgbClr val="EEE3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Handout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93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29116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5133" y="129116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77333" y="829731"/>
            <a:ext cx="10439400" cy="16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7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29116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5133" y="129116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77333" y="829731"/>
            <a:ext cx="10439400" cy="16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orizontal Scroll 5"/>
          <p:cNvSpPr/>
          <p:nvPr userDrawn="1"/>
        </p:nvSpPr>
        <p:spPr>
          <a:xfrm>
            <a:off x="4495568" y="6220496"/>
            <a:ext cx="3146469" cy="637504"/>
          </a:xfrm>
          <a:prstGeom prst="horizontalScroll">
            <a:avLst/>
          </a:prstGeom>
          <a:solidFill>
            <a:srgbClr val="EEE3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Handout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43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677333" y="829731"/>
            <a:ext cx="10439400" cy="16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677333" y="829731"/>
            <a:ext cx="10439400" cy="16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orizontal Scroll 3"/>
          <p:cNvSpPr/>
          <p:nvPr userDrawn="1"/>
        </p:nvSpPr>
        <p:spPr>
          <a:xfrm>
            <a:off x="4495568" y="6220496"/>
            <a:ext cx="3146469" cy="637504"/>
          </a:xfrm>
          <a:prstGeom prst="horizontalScroll">
            <a:avLst/>
          </a:prstGeom>
          <a:solidFill>
            <a:srgbClr val="EEE3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Handout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868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133" y="128059"/>
            <a:ext cx="10515600" cy="91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133" y="12774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603971"/>
            <a:ext cx="640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C3F0060-FCB5-4C1E-919E-6B6F3E273568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645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62" r:id="rId5"/>
    <p:sldLayoutId id="2147483652" r:id="rId6"/>
    <p:sldLayoutId id="2147483663" r:id="rId7"/>
    <p:sldLayoutId id="2147483654" r:id="rId8"/>
    <p:sldLayoutId id="2147483664" r:id="rId9"/>
    <p:sldLayoutId id="2147483665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earninganddevelopment@ouhs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earninganddevelopment@ouhsc.edu" TargetMode="External"/><Relationship Id="rId3" Type="http://schemas.openxmlformats.org/officeDocument/2006/relationships/hyperlink" Target="mailto:angela-Russell@ouhsc.edu" TargetMode="External"/><Relationship Id="rId7" Type="http://schemas.openxmlformats.org/officeDocument/2006/relationships/hyperlink" Target="mailto:rwtenor@ou.edu" TargetMode="External"/><Relationship Id="rId2" Type="http://schemas.openxmlformats.org/officeDocument/2006/relationships/hyperlink" Target="mailto:jeffery-cooper@ouhsc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icki-bond@ouhsc.edu" TargetMode="External"/><Relationship Id="rId5" Type="http://schemas.openxmlformats.org/officeDocument/2006/relationships/hyperlink" Target="mailto:melanieadams@ou.edu" TargetMode="External"/><Relationship Id="rId4" Type="http://schemas.openxmlformats.org/officeDocument/2006/relationships/hyperlink" Target="mailto:jeri-stroup@ouhs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hr.ou.edu/classcalendar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hr.ou.edu/Employees/Career-Development/Learning-Developmen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r.ou.edu/Employees/Career-Development/Learning-Development/New-Leader-Development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elfservehc.ou.ed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2122" y="1122363"/>
            <a:ext cx="9144000" cy="2387600"/>
          </a:xfrm>
        </p:spPr>
        <p:txBody>
          <a:bodyPr/>
          <a:lstStyle/>
          <a:p>
            <a:r>
              <a:rPr lang="en-US" dirty="0" smtClean="0"/>
              <a:t>HR Learning &amp;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2122" y="3602038"/>
            <a:ext cx="9144000" cy="1655762"/>
          </a:xfrm>
        </p:spPr>
        <p:txBody>
          <a:bodyPr/>
          <a:lstStyle/>
          <a:p>
            <a:r>
              <a:rPr lang="en-US" dirty="0" smtClean="0"/>
              <a:t>HSC Staff Senate </a:t>
            </a:r>
          </a:p>
          <a:p>
            <a:r>
              <a:rPr lang="en-US" dirty="0" smtClean="0"/>
              <a:t>March 4,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topic that is of interest to you please share it with us</a:t>
            </a:r>
          </a:p>
          <a:p>
            <a:pPr lvl="1"/>
            <a:r>
              <a:rPr lang="en-US" dirty="0" smtClean="0">
                <a:hlinkClick r:id="rId3"/>
              </a:rPr>
              <a:t>learninganddevelopment@ouhsc.edu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Questions???</a:t>
            </a:r>
          </a:p>
          <a:p>
            <a:endParaRPr lang="en-US" dirty="0"/>
          </a:p>
          <a:p>
            <a:r>
              <a:rPr lang="en-US" dirty="0" smtClean="0"/>
              <a:t>Final Thought: </a:t>
            </a:r>
          </a:p>
          <a:p>
            <a:pPr marL="457200" lvl="1" indent="0">
              <a:buNone/>
            </a:pPr>
            <a:r>
              <a:rPr lang="en-US" sz="2800" dirty="0" smtClean="0"/>
              <a:t>You can read books, you can attend workshops, and you can attend conferences; however, until you </a:t>
            </a:r>
            <a:r>
              <a:rPr lang="en-US" sz="2800" b="1" u="sng" dirty="0" smtClean="0"/>
              <a:t>USE</a:t>
            </a:r>
            <a:r>
              <a:rPr lang="en-US" sz="2800" dirty="0" smtClean="0"/>
              <a:t> what you have learned it is all worthless.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Tri-campus Team!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277409"/>
            <a:ext cx="1107959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Jeffery Cooper, PhD – Associate Director of Learning &amp; Development</a:t>
            </a:r>
          </a:p>
          <a:p>
            <a:pPr lvl="1"/>
            <a:r>
              <a:rPr lang="en-US" dirty="0" smtClean="0">
                <a:hlinkClick r:id="rId2"/>
              </a:rPr>
              <a:t>jeffery-cooper@ouhsc.edu</a:t>
            </a:r>
            <a:endParaRPr lang="en-US" dirty="0" smtClean="0"/>
          </a:p>
          <a:p>
            <a:r>
              <a:rPr lang="en-US" dirty="0" smtClean="0"/>
              <a:t>Facilitation Team:</a:t>
            </a:r>
          </a:p>
          <a:p>
            <a:pPr lvl="1"/>
            <a:r>
              <a:rPr lang="en-US" sz="2800" dirty="0" smtClean="0"/>
              <a:t>Angela Russell – </a:t>
            </a:r>
            <a:r>
              <a:rPr lang="en-US" sz="2800" dirty="0" smtClean="0">
                <a:hlinkClick r:id="rId3"/>
              </a:rPr>
              <a:t>angela-Russell@ouhsc.edu</a:t>
            </a:r>
            <a:endParaRPr lang="en-US" sz="2800" dirty="0" smtClean="0"/>
          </a:p>
          <a:p>
            <a:pPr lvl="1"/>
            <a:r>
              <a:rPr lang="en-US" sz="2800" dirty="0" smtClean="0"/>
              <a:t>Jeri Stroup – </a:t>
            </a:r>
            <a:r>
              <a:rPr lang="en-US" sz="2800" dirty="0" smtClean="0">
                <a:hlinkClick r:id="rId4"/>
              </a:rPr>
              <a:t>jeri-stroup@ouhsc.edu</a:t>
            </a:r>
            <a:endParaRPr lang="en-US" sz="2800" dirty="0" smtClean="0"/>
          </a:p>
          <a:p>
            <a:pPr lvl="1"/>
            <a:r>
              <a:rPr lang="en-US" sz="2800" dirty="0" smtClean="0"/>
              <a:t>Melanie Adams – </a:t>
            </a:r>
            <a:r>
              <a:rPr lang="en-US" sz="2800" dirty="0" smtClean="0">
                <a:hlinkClick r:id="rId5"/>
              </a:rPr>
              <a:t>melanieadams@ou.edu</a:t>
            </a:r>
            <a:endParaRPr lang="en-US" sz="2800" dirty="0" smtClean="0"/>
          </a:p>
          <a:p>
            <a:pPr lvl="1"/>
            <a:r>
              <a:rPr lang="en-US" sz="2800" dirty="0" smtClean="0"/>
              <a:t>Nicki Bond – </a:t>
            </a:r>
            <a:r>
              <a:rPr lang="en-US" sz="2800" dirty="0" smtClean="0">
                <a:hlinkClick r:id="rId6"/>
              </a:rPr>
              <a:t>nicki-bond@ouhsc.edu</a:t>
            </a:r>
            <a:endParaRPr lang="en-US" sz="2800" dirty="0" smtClean="0"/>
          </a:p>
          <a:p>
            <a:pPr lvl="1"/>
            <a:r>
              <a:rPr lang="en-US" sz="2800" dirty="0" smtClean="0"/>
              <a:t>Rodney Westbrook – </a:t>
            </a:r>
            <a:r>
              <a:rPr lang="en-US" sz="2800" dirty="0" smtClean="0">
                <a:hlinkClick r:id="rId7"/>
              </a:rPr>
              <a:t>rwtenor@ou.edu</a:t>
            </a:r>
            <a:r>
              <a:rPr lang="en-US" sz="2800" dirty="0" smtClean="0"/>
              <a:t> </a:t>
            </a:r>
          </a:p>
          <a:p>
            <a:r>
              <a:rPr lang="en-US" dirty="0" smtClean="0"/>
              <a:t>General contact email – </a:t>
            </a:r>
            <a:r>
              <a:rPr lang="en-US" dirty="0" smtClean="0">
                <a:hlinkClick r:id="rId8"/>
              </a:rPr>
              <a:t>learninganddevelopment@ouhsc.edu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10,000 associates+</a:t>
            </a:r>
            <a:r>
              <a:rPr lang="en-US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attended Zoom workshops for their personal and professional </a:t>
            </a:r>
            <a:r>
              <a:rPr lang="en-US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development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1,500 hours+</a:t>
            </a:r>
            <a:r>
              <a:rPr lang="en-US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of online workshops were available </a:t>
            </a:r>
            <a:r>
              <a:rPr lang="en-US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staff development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52 </a:t>
            </a:r>
            <a:r>
              <a:rPr lang="en-US" b="1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workshops</a:t>
            </a:r>
            <a:r>
              <a:rPr lang="en-US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were created for the new Zoom </a:t>
            </a:r>
            <a:r>
              <a:rPr lang="en-US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environment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8 new compliance courses </a:t>
            </a:r>
            <a:r>
              <a:rPr lang="en-US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were created and launched on the OnPoint </a:t>
            </a:r>
            <a:r>
              <a:rPr lang="en-US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Learning Management </a:t>
            </a:r>
            <a:r>
              <a:rPr lang="en-US" dirty="0" smtClean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System</a:t>
            </a:r>
            <a:endParaRPr lang="en-US" b="1" dirty="0" smtClean="0">
              <a:solidFill>
                <a:srgbClr val="333333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146 new/high-potential leaders</a:t>
            </a:r>
            <a:r>
              <a:rPr lang="en-US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enrolled in the New Leader Development program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L&amp;OD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897148"/>
            <a:ext cx="10515600" cy="64388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hr.ou.edu/Employees/Career-Development/Learning-Development</a:t>
            </a:r>
            <a:r>
              <a:rPr lang="en-US" sz="1800" dirty="0" smtClean="0"/>
              <a:t> </a:t>
            </a:r>
          </a:p>
          <a:p>
            <a:r>
              <a:rPr lang="en-US" sz="1800" dirty="0">
                <a:hlinkClick r:id="rId3"/>
              </a:rPr>
              <a:t>https://apps.hr.ou.edu/classcalendar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698" b="3047"/>
          <a:stretch/>
        </p:blipFill>
        <p:spPr>
          <a:xfrm>
            <a:off x="940278" y="1541034"/>
            <a:ext cx="9506309" cy="5124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8248" y="4356340"/>
            <a:ext cx="940280" cy="215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278" y="2899554"/>
            <a:ext cx="6672946" cy="3130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9868" y="4321662"/>
            <a:ext cx="656300" cy="250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5004" y="4630148"/>
            <a:ext cx="656300" cy="250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278" y="2899554"/>
            <a:ext cx="6679961" cy="3210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39376" y="5590894"/>
            <a:ext cx="1664159" cy="438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276" y="1541034"/>
            <a:ext cx="9506311" cy="5124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7444" y="6350414"/>
            <a:ext cx="2237980" cy="2872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Leader Development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041400"/>
            <a:ext cx="10515600" cy="633687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hr.ou.edu/Employees/Career-Development/Learning-Development/New-Leader-Development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138" y="1344168"/>
            <a:ext cx="5892038" cy="5513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40280" y="1675087"/>
            <a:ext cx="940280" cy="215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87880" y="1827487"/>
            <a:ext cx="940280" cy="215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7138" y="5436319"/>
            <a:ext cx="1033382" cy="2146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7138" y="6629401"/>
            <a:ext cx="1499726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38306" y="4473151"/>
            <a:ext cx="1880870" cy="20830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workshops currently offered via Zoom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3003"/>
          <a:stretch/>
        </p:blipFill>
        <p:spPr>
          <a:xfrm>
            <a:off x="420624" y="873442"/>
            <a:ext cx="6227064" cy="5019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25774"/>
          <a:stretch/>
        </p:blipFill>
        <p:spPr>
          <a:xfrm>
            <a:off x="7039695" y="873441"/>
            <a:ext cx="4765209" cy="5019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59538" y="4827544"/>
            <a:ext cx="25987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8000" b="1" cap="none" spc="50" dirty="0" smtClean="0">
                <a:ln w="0">
                  <a:solidFill>
                    <a:srgbClr val="FF0000"/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FREE!</a:t>
            </a:r>
            <a:endParaRPr lang="en-US" sz="8000" b="1" cap="none" spc="50" dirty="0">
              <a:ln w="0">
                <a:solidFill>
                  <a:srgbClr val="FF0000"/>
                </a:solidFill>
              </a:ln>
              <a:solidFill>
                <a:srgbClr val="FF0000">
                  <a:alpha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1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041400"/>
            <a:ext cx="10515600" cy="59072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https://selfservehc.ou.edu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184"/>
          <a:stretch/>
        </p:blipFill>
        <p:spPr>
          <a:xfrm>
            <a:off x="810683" y="1500187"/>
            <a:ext cx="10096500" cy="4369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67" y="1517567"/>
            <a:ext cx="11391285" cy="4466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67" y="1500187"/>
            <a:ext cx="11485460" cy="44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 to 2021!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10-15 new “general topic” workshops</a:t>
            </a:r>
          </a:p>
          <a:p>
            <a:pPr lvl="1"/>
            <a:r>
              <a:rPr lang="en-US" dirty="0" smtClean="0"/>
              <a:t>Critical Thinking</a:t>
            </a:r>
          </a:p>
          <a:p>
            <a:pPr lvl="1"/>
            <a:r>
              <a:rPr lang="en-US" dirty="0" smtClean="0"/>
              <a:t>Negotiating</a:t>
            </a:r>
          </a:p>
          <a:p>
            <a:pPr lvl="1"/>
            <a:r>
              <a:rPr lang="en-US" dirty="0" smtClean="0"/>
              <a:t>Visual Thinking (re-designed)</a:t>
            </a:r>
          </a:p>
          <a:p>
            <a:pPr lvl="1"/>
            <a:r>
              <a:rPr lang="en-US" dirty="0" smtClean="0"/>
              <a:t>Imposter Syndrome</a:t>
            </a:r>
          </a:p>
          <a:p>
            <a:pPr lvl="1"/>
            <a:r>
              <a:rPr lang="en-US" dirty="0" smtClean="0"/>
              <a:t>Leadership Philosophy</a:t>
            </a:r>
          </a:p>
          <a:p>
            <a:pPr lvl="1"/>
            <a:r>
              <a:rPr lang="en-US" dirty="0" smtClean="0"/>
              <a:t>Professionalism –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 to 2021!                             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277408"/>
            <a:ext cx="10515600" cy="48920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Introducing a new leadership series: Inclusive Leadership (will need to be currently in a leadership role to participate in this series)</a:t>
            </a:r>
          </a:p>
          <a:p>
            <a:pPr lvl="1"/>
            <a:r>
              <a:rPr lang="en-US" dirty="0" smtClean="0"/>
              <a:t>Changing the Narrative/Why Inclusion Matters</a:t>
            </a:r>
          </a:p>
          <a:p>
            <a:pPr lvl="1"/>
            <a:r>
              <a:rPr lang="en-US" dirty="0" smtClean="0"/>
              <a:t>Competencies and Strategies for Creating Inclusion</a:t>
            </a:r>
          </a:p>
          <a:p>
            <a:pPr lvl="1"/>
            <a:r>
              <a:rPr lang="en-US" dirty="0" smtClean="0"/>
              <a:t>The New Work Culture, and Your Role</a:t>
            </a:r>
          </a:p>
          <a:p>
            <a:pPr lvl="1"/>
            <a:r>
              <a:rPr lang="en-US" dirty="0" smtClean="0"/>
              <a:t>Changing Doers into Leaders</a:t>
            </a:r>
          </a:p>
          <a:p>
            <a:pPr lvl="1"/>
            <a:r>
              <a:rPr lang="en-US" dirty="0" smtClean="0"/>
              <a:t>WHY??? – series by Simon Sinek</a:t>
            </a:r>
          </a:p>
          <a:p>
            <a:pPr lvl="1"/>
            <a:r>
              <a:rPr lang="en-US" dirty="0" smtClean="0"/>
              <a:t>Teambuilding</a:t>
            </a:r>
          </a:p>
          <a:p>
            <a:pPr lvl="2"/>
            <a:r>
              <a:rPr lang="en-US" dirty="0" smtClean="0"/>
              <a:t>DE&amp;I</a:t>
            </a:r>
          </a:p>
          <a:p>
            <a:pPr lvl="2"/>
            <a:r>
              <a:rPr lang="en-US" dirty="0" smtClean="0"/>
              <a:t>Reward and Recognition</a:t>
            </a:r>
          </a:p>
          <a:p>
            <a:pPr lvl="2"/>
            <a:r>
              <a:rPr lang="en-US" dirty="0" smtClean="0"/>
              <a:t>Ice Breakers</a:t>
            </a:r>
          </a:p>
          <a:p>
            <a:pPr lvl="2"/>
            <a:r>
              <a:rPr lang="en-US" dirty="0" smtClean="0"/>
              <a:t>Virtual</a:t>
            </a:r>
          </a:p>
          <a:p>
            <a:pPr lvl="1"/>
            <a:r>
              <a:rPr lang="en-US" dirty="0" smtClean="0"/>
              <a:t>Look for this series in LATE Q3!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38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 Geometric Presentation" id="{E58BB71C-0BE9-42BA-84AF-10C4D5CCE12B}" vid="{FC0FD4F6-03D7-4816-9624-A88B09CD46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Geometric Presentation</Template>
  <TotalTime>4689</TotalTime>
  <Words>401</Words>
  <Application>Microsoft Office PowerPoint</Application>
  <PresentationFormat>Widescreen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Custom Design</vt:lpstr>
      <vt:lpstr>HR Learning &amp; Development</vt:lpstr>
      <vt:lpstr>THE Tri-campus Team!</vt:lpstr>
      <vt:lpstr>2020 Recap</vt:lpstr>
      <vt:lpstr>L&amp;OD Webpage</vt:lpstr>
      <vt:lpstr>New Leader Development Program</vt:lpstr>
      <vt:lpstr>All workshops currently offered via Zoom</vt:lpstr>
      <vt:lpstr>Training Summary</vt:lpstr>
      <vt:lpstr>Looking ahead to 2021!</vt:lpstr>
      <vt:lpstr>Looking ahead to 2021!                              Cont.</vt:lpstr>
      <vt:lpstr>Wrap-up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Cooper, Jeffery W (HSC)</dc:creator>
  <cp:lastModifiedBy>Cooper, Jeffery W (HSC)</cp:lastModifiedBy>
  <cp:revision>56</cp:revision>
  <cp:lastPrinted>2019-10-18T20:21:05Z</cp:lastPrinted>
  <dcterms:created xsi:type="dcterms:W3CDTF">2019-10-18T17:44:59Z</dcterms:created>
  <dcterms:modified xsi:type="dcterms:W3CDTF">2021-01-13T19:08:47Z</dcterms:modified>
</cp:coreProperties>
</file>